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305" r:id="rId3"/>
    <p:sldId id="262" r:id="rId4"/>
    <p:sldId id="256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cy Barrett" initials="TB" lastIdx="49" clrIdx="0">
    <p:extLst>
      <p:ext uri="{19B8F6BF-5375-455C-9EA6-DF929625EA0E}">
        <p15:presenceInfo xmlns:p15="http://schemas.microsoft.com/office/powerpoint/2012/main" userId="876c388943888a8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32" autoAdjust="0"/>
    <p:restoredTop sz="0" autoAdjust="0"/>
  </p:normalViewPr>
  <p:slideViewPr>
    <p:cSldViewPr snapToGrid="0">
      <p:cViewPr varScale="1">
        <p:scale>
          <a:sx n="86" d="100"/>
          <a:sy n="86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A5BB3-19B3-5C4F-BB4C-0B02FC34DEB3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90F38-7028-2147-A855-E6834EACE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583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49C66-618E-4F90-AABB-43BBDAA87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1FB69C-2BD1-45F0-8716-B08413BD36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1B1DE-D153-4B87-BD6D-11902FD59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3350A-9D12-486A-B456-D247B6E36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2D7E5-FFDB-4A12-B909-CF15A5442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837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986EE-BC88-4A30-A98D-045EAC99A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E2BC-D5C6-4BF9-95ED-0BAB05955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3E249-3059-4918-B844-A65336D64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74E13D-5BEB-4453-8E28-701F33F3F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4CE84B-CA44-4838-82F8-818208BEE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037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FD738D-0EE2-44D7-B491-70B7DB5AA9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6CB9A2-CCC7-4C39-80F7-19EB1F6DFB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C91AF-7601-475D-A234-4EEFBCCD7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87ED06-969E-4043-92C8-20C24DE0D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DF7BE4-66AD-4124-8857-C5FFCF929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5724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C995-22F9-6844-A10F-3113ED1F20BA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62B2-E0D1-FE47-A51E-D009C8D052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4726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C995-22F9-6844-A10F-3113ED1F20BA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62B2-E0D1-FE47-A51E-D009C8D052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825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C995-22F9-6844-A10F-3113ED1F20BA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62B2-E0D1-FE47-A51E-D009C8D052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4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C995-22F9-6844-A10F-3113ED1F20BA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62B2-E0D1-FE47-A51E-D009C8D052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842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C995-22F9-6844-A10F-3113ED1F20BA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62B2-E0D1-FE47-A51E-D009C8D052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7793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C995-22F9-6844-A10F-3113ED1F20BA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62B2-E0D1-FE47-A51E-D009C8D052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133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C995-22F9-6844-A10F-3113ED1F20BA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62B2-E0D1-FE47-A51E-D009C8D052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0774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C995-22F9-6844-A10F-3113ED1F20BA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62B2-E0D1-FE47-A51E-D009C8D052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67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6DACC-EEF6-466B-A549-E58D4D7E3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3D6C8-2EF9-48C0-83DD-86BB9107BE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A79BD-BE1B-42ED-BA89-5FAE904A0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7C70DA-38BC-48E7-823C-4415D0ED3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9BCD59-94F1-44E2-B30B-8BC8A0A19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17133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C995-22F9-6844-A10F-3113ED1F20BA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62B2-E0D1-FE47-A51E-D009C8D052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9257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C995-22F9-6844-A10F-3113ED1F20BA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62B2-E0D1-FE47-A51E-D009C8D052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5076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C995-22F9-6844-A10F-3113ED1F20BA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62B2-E0D1-FE47-A51E-D009C8D052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82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76A95-40B8-4202-A4D9-9A62C5D63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88DE2E-A8BD-4606-B0AD-D480DB360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AB758-33E6-49DF-8644-8A23147F1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86377C-A6B9-4F99-9869-D5AF984B3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B3791-B932-4302-8B06-B7A845D54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0777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75598-4446-4D77-BD96-628CA3CB5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6B80D-19A3-4DC2-8B12-6176B2FA07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746D25-36C3-4B5E-88AC-0B405AB697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5E489C-DAD9-4B7D-88CE-1DF5E985B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9C3FA4-FB34-4777-95B2-14EC021CE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0F38FA-9378-43B9-A7FD-DC910B894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1234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BCE56-6B75-4FD5-9C90-7553FFF9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23FA4-C104-488D-B4D8-0326CC7AE6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2D2844-425A-4635-91DA-912EDF1E96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7EB60A-1186-459B-A30A-B9705E6F61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C7D5F1-424F-48F6-970D-C5A8F8236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195EF6-38C2-4E39-9305-793294A3A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0C3624-0D48-4A68-9667-38774BB6F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23EFEF-FC78-4AD6-BB58-0060BBBA9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2971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5B9E3-D637-44B2-9358-DFA869C39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0427F7-923C-41A0-8382-D2D9295C1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FC36A7-12C7-46AD-8A55-F70F6DFF3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4D558E-4753-4295-B7A2-ED077B4C9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0838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158E8F-7425-43A7-9D51-71A2A1293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35491E-55CD-4B82-8ECB-111875CF7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AEE6B7-5764-47DC-B8A3-ECBA593AA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909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6A90E-4E22-436E-9EEB-29B6E3110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E993E-EFE4-4113-9C56-59D7E6FA8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B578EB-3F05-4185-B37E-43598D2DD9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379E4C-32CE-4D3D-94E7-0399076B9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7C3F4F-C972-4A4B-A325-8FEE406C2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C22093-16DF-44D5-9564-AF11F99EC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4412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2C5B9-7F79-4D80-A7C7-C100F932F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37CC71-C349-4212-8387-FBB3923C6A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182ED8-DF8C-435F-B848-1EBC041CC9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1EC4B2-D70D-4FD3-9AFA-B1B98F201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CF62F2-B10C-4FA5-9B67-DC9308053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64082C-AE2E-4BE8-83A0-A153BA36D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8599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B923F4-F954-4EC4-884A-94D8BE5F4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A08ADA-7185-481C-B632-99871AC703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8BD53-973B-4F91-873A-209DEF697A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8921C-2F64-4436-8BC8-B8247C5BF8AB}" type="datetimeFigureOut">
              <a:rPr lang="en-GB" smtClean="0"/>
              <a:t>28/08/2024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010C8D-359A-45A8-9823-4B426291E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89D1-1D81-49C8-9F10-7F915390BB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20A41-8B36-4446-989C-07BE5FBF3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489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EC995-22F9-6844-A10F-3113ED1F20BA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162B2-E0D1-FE47-A51E-D009C8D052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78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18.png"/><Relationship Id="rId4" Type="http://schemas.openxmlformats.org/officeDocument/2006/relationships/image" Target="../media/image17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2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79496"/>
            <a:ext cx="9144000" cy="1495331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Mathematics</a:t>
            </a:r>
            <a:br>
              <a:rPr lang="en-GB" b="1" dirty="0">
                <a:solidFill>
                  <a:srgbClr val="0070C0"/>
                </a:solidFill>
              </a:rPr>
            </a:br>
            <a:r>
              <a:rPr lang="en-GB" b="1" dirty="0">
                <a:solidFill>
                  <a:srgbClr val="0070C0"/>
                </a:solidFill>
              </a:rPr>
              <a:t>12 weeks of 3 in 3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835753"/>
            <a:ext cx="9144000" cy="736880"/>
          </a:xfrm>
        </p:spPr>
        <p:txBody>
          <a:bodyPr/>
          <a:lstStyle/>
          <a:p>
            <a:r>
              <a:rPr lang="en-GB" sz="4000" dirty="0">
                <a:solidFill>
                  <a:srgbClr val="0070C0"/>
                </a:solidFill>
              </a:rPr>
              <a:t>Autumn Year 6</a:t>
            </a:r>
            <a:endParaRPr lang="en-US" sz="4000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933700" y="4856698"/>
            <a:ext cx="6324600" cy="1262748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resource is strictly for the use of member schools for as long as they remain members of The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PiXL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Club. It may not be copied, sold nor transferred to a third party or used by the school after membership ceases. Until such time it may be freely used within the member school.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opinions and contributions are those of the authors. The contents of this resource are not connected with nor endorsed by any other company, organisation or institution.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PiXL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Club Ltd endeavour to trace and contact copyright owners. If there are any inadvertent omissions or errors in the acknowledgements or usage, this is unintended and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PiXL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will remedy these on 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written notification.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09247" y="4038696"/>
            <a:ext cx="3478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Commissioned by The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Club Ltd.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July 2019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04447" y="6239435"/>
            <a:ext cx="37831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Copyright The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Club Limited, 2019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E0A8F2-C167-4BA5-B91A-859EC2A67F21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82" y="286367"/>
            <a:ext cx="1328517" cy="13736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01645A-3A91-4938-914E-465C2A01E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4591" y="286367"/>
            <a:ext cx="1469375" cy="98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025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6096000" y="919627"/>
            <a:ext cx="5279136" cy="26475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</a:rPr>
              <a:t>3.     </a:t>
            </a:r>
            <a:r>
              <a:rPr lang="en-GB" sz="2400" b="1" dirty="0">
                <a:solidFill>
                  <a:schemeClr val="tx1"/>
                </a:solidFill>
              </a:rPr>
              <a:t>8 km = 5 miles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Aiden needs to travel 328 km to attend his sister’s birthday party. 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How far does Aiden need to travel in miles?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058043E-51BD-484B-82AF-3AD583A7E82D}"/>
                  </a:ext>
                </a:extLst>
              </p:cNvPr>
              <p:cNvSpPr/>
              <p:nvPr/>
            </p:nvSpPr>
            <p:spPr>
              <a:xfrm>
                <a:off x="6074917" y="3878874"/>
                <a:ext cx="4585252" cy="2238461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GB" sz="2800" u="sng" dirty="0">
                  <a:solidFill>
                    <a:schemeClr val="tx1"/>
                  </a:solidFill>
                </a:endParaRPr>
              </a:p>
              <a:p>
                <a:r>
                  <a:rPr lang="en-GB" sz="2800" u="sng" dirty="0">
                    <a:solidFill>
                      <a:schemeClr val="tx1"/>
                    </a:solidFill>
                  </a:rPr>
                  <a:t>Solutions</a:t>
                </a:r>
              </a:p>
              <a:p>
                <a:pPr marL="514350" indent="-514350">
                  <a:buAutoNum type="arabicPeriod"/>
                </a:pPr>
                <a:r>
                  <a:rPr lang="en-GB" sz="2800" dirty="0">
                    <a:solidFill>
                      <a:schemeClr val="tx1"/>
                    </a:solidFill>
                  </a:rPr>
                  <a:t>14.2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GB" sz="2800" dirty="0">
                    <a:solidFill>
                      <a:schemeClr val="tx1"/>
                    </a:solidFill>
                  </a:rPr>
                  <a:t> or equivalent fraction</a:t>
                </a:r>
              </a:p>
              <a:p>
                <a:pPr marL="514350" indent="-514350">
                  <a:buAutoNum type="arabicPeriod"/>
                </a:pPr>
                <a:r>
                  <a:rPr lang="en-GB" sz="2800" dirty="0">
                    <a:solidFill>
                      <a:schemeClr val="tx1"/>
                    </a:solidFill>
                  </a:rPr>
                  <a:t>205 miles</a:t>
                </a:r>
              </a:p>
              <a:p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058043E-51BD-484B-82AF-3AD583A7E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4917" y="3878874"/>
                <a:ext cx="4585252" cy="2238461"/>
              </a:xfrm>
              <a:prstGeom prst="roundRect">
                <a:avLst/>
              </a:prstGeom>
              <a:blipFill>
                <a:blip r:embed="rId4"/>
                <a:stretch>
                  <a:fillRect l="-398" b="-16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428624" y="122877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53494" y="1023675"/>
            <a:ext cx="355948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142 x 10 = ______ x 100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AB12C3-E301-4A63-9988-43ED7ADF8F42}"/>
                  </a:ext>
                </a:extLst>
              </p:cNvPr>
              <p:cNvSpPr txBox="1"/>
              <p:nvPr/>
            </p:nvSpPr>
            <p:spPr>
              <a:xfrm>
                <a:off x="795436" y="3766805"/>
                <a:ext cx="2253343" cy="6146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en-GB" sz="2400" dirty="0"/>
                  <a:t> ÷ 3 =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AB12C3-E301-4A63-9988-43ED7ADF8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436" y="3766805"/>
                <a:ext cx="2253343" cy="614655"/>
              </a:xfrm>
              <a:prstGeom prst="rect">
                <a:avLst/>
              </a:prstGeom>
              <a:blipFill>
                <a:blip r:embed="rId5"/>
                <a:stretch>
                  <a:fillRect b="-990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528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424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</a:t>
            </a:r>
            <a:r>
              <a:rPr lang="en-US" dirty="0"/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0CBA7F-B898-4405-A784-C3158E8E21AA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8522" y="127332"/>
            <a:ext cx="944456" cy="7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91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5897217" y="256032"/>
            <a:ext cx="5493555" cy="29271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3.  This rectangle has 4 lines of symmetry. 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True or false?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Explain how you know.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b="0" i="1" dirty="0">
              <a:solidFill>
                <a:schemeClr val="tx1"/>
              </a:solidFill>
              <a:latin typeface="Cambria Math" panose="02040503050406030204" pitchFamily="18" charset="0"/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sz="14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058043E-51BD-484B-82AF-3AD583A7E82D}"/>
                  </a:ext>
                </a:extLst>
              </p:cNvPr>
              <p:cNvSpPr/>
              <p:nvPr/>
            </p:nvSpPr>
            <p:spPr>
              <a:xfrm>
                <a:off x="6074916" y="3417662"/>
                <a:ext cx="5808878" cy="2146081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GB" sz="2400" u="sng" dirty="0">
                    <a:solidFill>
                      <a:schemeClr val="tx1"/>
                    </a:solidFill>
                  </a:rPr>
                  <a:t>Solutions</a:t>
                </a:r>
              </a:p>
              <a:p>
                <a:pPr marL="514350" indent="-514350">
                  <a:buAutoNum type="arabicPeriod"/>
                </a:pPr>
                <a:r>
                  <a:rPr lang="en-GB" sz="2400" dirty="0">
                    <a:solidFill>
                      <a:schemeClr val="tx1"/>
                    </a:solidFill>
                  </a:rPr>
                  <a:t>369</a:t>
                </a:r>
              </a:p>
              <a:p>
                <a:pPr marL="514350" indent="-514350">
                  <a:buAutoNum type="arabicPeriod"/>
                </a:pPr>
                <a:r>
                  <a:rPr lang="en-GB" sz="2400" b="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GB" sz="2400" b="0" dirty="0">
                    <a:solidFill>
                      <a:schemeClr val="tx1"/>
                    </a:solidFill>
                  </a:rPr>
                  <a:t> 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2400" b="0" dirty="0">
                  <a:solidFill>
                    <a:schemeClr val="tx1"/>
                  </a:solidFill>
                </a:endParaRP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False</m:t>
                    </m:r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It</m:t>
                    </m:r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has</m:t>
                    </m:r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2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lines</m:t>
                    </m:r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of</m:t>
                    </m:r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symmetry</m:t>
                    </m:r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058043E-51BD-484B-82AF-3AD583A7E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4916" y="3417662"/>
                <a:ext cx="5808878" cy="214608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428624" y="158156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992849" y="995630"/>
            <a:ext cx="310207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8,487 ÷ 23 = _______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AB12C3-E301-4A63-9988-43ED7ADF8F42}"/>
                  </a:ext>
                </a:extLst>
              </p:cNvPr>
              <p:cNvSpPr txBox="1"/>
              <p:nvPr/>
            </p:nvSpPr>
            <p:spPr>
              <a:xfrm>
                <a:off x="918747" y="3806625"/>
                <a:ext cx="2578665" cy="6165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b="0" dirty="0"/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AB12C3-E301-4A63-9988-43ED7ADF8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747" y="3806625"/>
                <a:ext cx="2578665" cy="616515"/>
              </a:xfrm>
              <a:prstGeom prst="rect">
                <a:avLst/>
              </a:prstGeom>
              <a:blipFill>
                <a:blip r:embed="rId5"/>
                <a:stretch>
                  <a:fillRect b="-88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490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</a:t>
            </a:r>
            <a:r>
              <a:rPr lang="en-US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491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</a:t>
            </a:r>
            <a:r>
              <a:rPr lang="en-US" dirty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9111154" y="1226462"/>
            <a:ext cx="2103081" cy="81310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12348" y="3798662"/>
            <a:ext cx="2108785" cy="10386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D1866BF-4512-426D-B8CA-9ADE9366C6C2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8225" y="91895"/>
            <a:ext cx="670301" cy="663181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H="1" flipV="1">
            <a:off x="10162693" y="1127656"/>
            <a:ext cx="1" cy="19761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 flipV="1">
            <a:off x="10162693" y="1940761"/>
            <a:ext cx="1" cy="19761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16200000" flipH="1" flipV="1">
            <a:off x="9111153" y="1496109"/>
            <a:ext cx="1" cy="19761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 flipH="1" flipV="1">
            <a:off x="11219938" y="1496108"/>
            <a:ext cx="1" cy="19761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6200000" flipH="1" flipV="1">
            <a:off x="9111153" y="1549750"/>
            <a:ext cx="1" cy="19761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6200000" flipH="1" flipV="1">
            <a:off x="11219938" y="1545511"/>
            <a:ext cx="1" cy="19761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36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6074917" y="292609"/>
            <a:ext cx="4821764" cy="347100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3. Round the following numbers to the nearest ten: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pPr marL="457200" indent="-457200">
              <a:buAutoNum type="alphaLcPeriod"/>
            </a:pPr>
            <a:r>
              <a:rPr lang="en-GB" sz="2400" dirty="0">
                <a:solidFill>
                  <a:schemeClr val="tx1"/>
                </a:solidFill>
              </a:rPr>
              <a:t>363</a:t>
            </a:r>
          </a:p>
          <a:p>
            <a:pPr marL="457200" indent="-457200">
              <a:buAutoNum type="alphaLcPeriod"/>
            </a:pPr>
            <a:r>
              <a:rPr lang="en-GB" sz="2400" dirty="0">
                <a:solidFill>
                  <a:schemeClr val="tx1"/>
                </a:solidFill>
              </a:rPr>
              <a:t>5,209</a:t>
            </a:r>
          </a:p>
          <a:p>
            <a:pPr marL="457200" indent="-457200">
              <a:buAutoNum type="alphaLcPeriod"/>
            </a:pPr>
            <a:r>
              <a:rPr lang="en-GB" sz="2400" dirty="0">
                <a:solidFill>
                  <a:schemeClr val="tx1"/>
                </a:solidFill>
              </a:rPr>
              <a:t>290.4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058043E-51BD-484B-82AF-3AD583A7E82D}"/>
                  </a:ext>
                </a:extLst>
              </p:cNvPr>
              <p:cNvSpPr/>
              <p:nvPr/>
            </p:nvSpPr>
            <p:spPr>
              <a:xfrm>
                <a:off x="6235765" y="4144331"/>
                <a:ext cx="4585252" cy="2193529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GB" sz="2800" u="sng" dirty="0">
                  <a:solidFill>
                    <a:schemeClr val="tx1"/>
                  </a:solidFill>
                </a:endParaRPr>
              </a:p>
              <a:p>
                <a:r>
                  <a:rPr lang="en-GB" sz="2800" u="sng" dirty="0">
                    <a:solidFill>
                      <a:schemeClr val="tx1"/>
                    </a:solidFill>
                  </a:rPr>
                  <a:t>Solutions</a:t>
                </a:r>
              </a:p>
              <a:p>
                <a:pPr marL="514350" indent="-514350">
                  <a:buAutoNum type="arabicPeriod"/>
                </a:pPr>
                <a:r>
                  <a:rPr lang="en-GB" sz="2800" dirty="0">
                    <a:solidFill>
                      <a:schemeClr val="tx1"/>
                    </a:solidFill>
                  </a:rPr>
                  <a:t>13 r 1 or 13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2800" dirty="0">
                    <a:solidFill>
                      <a:schemeClr val="tx1"/>
                    </a:solidFill>
                  </a:rPr>
                  <a:t> or 13.14</a:t>
                </a:r>
              </a:p>
              <a:p>
                <a:pPr marL="514350" indent="-514350">
                  <a:buAutoNum type="arabicPeriod"/>
                </a:pPr>
                <a:r>
                  <a:rPr lang="en-GB" sz="2800" dirty="0">
                    <a:solidFill>
                      <a:schemeClr val="tx1"/>
                    </a:solidFill>
                  </a:rPr>
                  <a:t>110</a:t>
                </a:r>
              </a:p>
              <a:p>
                <a:pPr marL="514350" indent="-514350">
                  <a:buAutoNum type="arabicPeriod"/>
                </a:pPr>
                <a:r>
                  <a:rPr lang="en-GB" sz="2800" dirty="0">
                    <a:solidFill>
                      <a:schemeClr val="tx1"/>
                    </a:solidFill>
                  </a:rPr>
                  <a:t>a. 360   b. 5,210    c. 290</a:t>
                </a:r>
              </a:p>
              <a:p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058043E-51BD-484B-82AF-3AD583A7E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5765" y="4144331"/>
                <a:ext cx="4585252" cy="2193529"/>
              </a:xfrm>
              <a:prstGeom prst="roundRect">
                <a:avLst/>
              </a:prstGeom>
              <a:blipFill>
                <a:blip r:embed="rId4"/>
                <a:stretch>
                  <a:fillRect l="-398" b="-27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428624" y="148256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10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73047" y="971417"/>
            <a:ext cx="314236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92 ÷ 7 = ________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AB12C3-E301-4A63-9988-43ED7ADF8F42}"/>
              </a:ext>
            </a:extLst>
          </p:cNvPr>
          <p:cNvSpPr txBox="1"/>
          <p:nvPr/>
        </p:nvSpPr>
        <p:spPr>
          <a:xfrm>
            <a:off x="795934" y="3878875"/>
            <a:ext cx="314236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1,210 ÷ 11 = ________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16969" y="971417"/>
            <a:ext cx="444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67181" y="3878875"/>
            <a:ext cx="394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</a:t>
            </a:r>
            <a:r>
              <a:rPr lang="en-US" dirty="0"/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1F2EEFB-02D0-4491-BD2B-54F7196ACEAB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074" y="127332"/>
            <a:ext cx="1019904" cy="97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09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6405573" y="165587"/>
            <a:ext cx="5561094" cy="42484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</a:rPr>
              <a:t>3. Sanjeet, Aiden and Amy are saving money to buy tickets for a concert. The tickets cost £300 each.</a:t>
            </a:r>
          </a:p>
          <a:p>
            <a:r>
              <a:rPr lang="en-GB" sz="2400" dirty="0">
                <a:solidFill>
                  <a:schemeClr val="tx1"/>
                </a:solidFill>
              </a:rPr>
              <a:t>How much more money do they need to save altogether? 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/>
              <a:t>n</a:t>
            </a:r>
            <a:r>
              <a:rPr lang="en-GB" sz="1600" dirty="0"/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33" y="96781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58043E-51BD-484B-82AF-3AD583A7E82D}"/>
              </a:ext>
            </a:extLst>
          </p:cNvPr>
          <p:cNvSpPr/>
          <p:nvPr/>
        </p:nvSpPr>
        <p:spPr>
          <a:xfrm>
            <a:off x="6934710" y="4629701"/>
            <a:ext cx="3371289" cy="182712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 u="sng" dirty="0">
              <a:solidFill>
                <a:schemeClr val="tx1"/>
              </a:solidFill>
            </a:endParaRPr>
          </a:p>
          <a:p>
            <a:r>
              <a:rPr lang="en-GB" sz="2800" u="sng" dirty="0">
                <a:solidFill>
                  <a:schemeClr val="tx1"/>
                </a:solidFill>
              </a:rPr>
              <a:t>Solutions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14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19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£150</a:t>
            </a:r>
          </a:p>
          <a:p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428624" y="186201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11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88E3ABA-0901-45BC-9809-5D3C1D94F693}"/>
                  </a:ext>
                </a:extLst>
              </p:cNvPr>
              <p:cNvSpPr txBox="1"/>
              <p:nvPr/>
            </p:nvSpPr>
            <p:spPr>
              <a:xfrm>
                <a:off x="795933" y="942664"/>
                <a:ext cx="2897556" cy="6169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2400" dirty="0"/>
                  <a:t> x 10 = _________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88E3ABA-0901-45BC-9809-5D3C1D94F6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33" y="942664"/>
                <a:ext cx="2897556" cy="616964"/>
              </a:xfrm>
              <a:prstGeom prst="rect">
                <a:avLst/>
              </a:prstGeom>
              <a:blipFill>
                <a:blip r:embed="rId4"/>
                <a:stretch>
                  <a:fillRect l="-3368" b="-990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A5AB12C3-E301-4A63-9988-43ED7ADF8F42}"/>
              </a:ext>
            </a:extLst>
          </p:cNvPr>
          <p:cNvSpPr txBox="1"/>
          <p:nvPr/>
        </p:nvSpPr>
        <p:spPr>
          <a:xfrm>
            <a:off x="795934" y="3878875"/>
            <a:ext cx="308695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3³ - 2³ = __________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512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512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5344" y="2337778"/>
            <a:ext cx="5054092" cy="18716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39F68A7-5C17-43FA-A5F3-92DE44D23F86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955" y="4606756"/>
            <a:ext cx="1019904" cy="97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95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62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6197985" y="224295"/>
            <a:ext cx="4920589" cy="320470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</a:rPr>
              <a:t>3. Insert &lt; &gt; or = in the following calculations.</a:t>
            </a:r>
          </a:p>
          <a:p>
            <a:endParaRPr lang="en-GB" sz="28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 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058043E-51BD-484B-82AF-3AD583A7E82D}"/>
                  </a:ext>
                </a:extLst>
              </p:cNvPr>
              <p:cNvSpPr/>
              <p:nvPr/>
            </p:nvSpPr>
            <p:spPr>
              <a:xfrm>
                <a:off x="6318838" y="3636194"/>
                <a:ext cx="4508435" cy="2820633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GB" sz="2400" u="sng" dirty="0">
                    <a:solidFill>
                      <a:schemeClr val="tx1"/>
                    </a:solidFill>
                  </a:rPr>
                  <a:t>Solutions</a:t>
                </a:r>
              </a:p>
              <a:p>
                <a:pPr marL="514350" indent="-514350">
                  <a:buAutoNum type="arabicPeriod"/>
                </a:pPr>
                <a:r>
                  <a:rPr lang="en-GB" sz="2400" dirty="0">
                    <a:solidFill>
                      <a:schemeClr val="tx1"/>
                    </a:solidFill>
                  </a:rPr>
                  <a:t>484</a:t>
                </a:r>
              </a:p>
              <a:p>
                <a:pPr marL="514350" indent="-514350">
                  <a:buAutoNum type="arabicPeriod"/>
                </a:pPr>
                <a:r>
                  <a:rPr lang="en-GB" sz="2400" b="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  <a:p>
                <a:pPr marL="514350" indent="-514350">
                  <a:buAutoNum type="arabicPeriod"/>
                </a:pPr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514350" indent="-514350">
                  <a:buAutoNum type="arabicPeriod"/>
                </a:pPr>
                <a:endParaRPr lang="en-GB" sz="2400" dirty="0">
                  <a:solidFill>
                    <a:schemeClr val="tx1"/>
                  </a:solidFill>
                </a:endParaRPr>
              </a:p>
              <a:p>
                <a:pPr marL="514350" indent="-514350">
                  <a:buAutoNum type="arabicPeriod"/>
                </a:pPr>
                <a:endParaRPr lang="en-GB" sz="2400" dirty="0">
                  <a:solidFill>
                    <a:schemeClr val="tx1"/>
                  </a:solidFill>
                </a:endParaRPr>
              </a:p>
              <a:p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058043E-51BD-484B-82AF-3AD583A7E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8838" y="3636194"/>
                <a:ext cx="4508435" cy="2820633"/>
              </a:xfrm>
              <a:prstGeom prst="roundRect">
                <a:avLst/>
              </a:prstGeom>
              <a:blipFill>
                <a:blip r:embed="rId4"/>
                <a:stretch>
                  <a:fillRect t="-2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428624" y="134177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12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53494" y="1023675"/>
            <a:ext cx="274060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22 x 22 = ________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AB12C3-E301-4A63-9988-43ED7ADF8F42}"/>
                  </a:ext>
                </a:extLst>
              </p:cNvPr>
              <p:cNvSpPr txBox="1"/>
              <p:nvPr/>
            </p:nvSpPr>
            <p:spPr>
              <a:xfrm>
                <a:off x="862258" y="3807010"/>
                <a:ext cx="3466715" cy="6157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2400" dirty="0"/>
                  <a:t> +           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AB12C3-E301-4A63-9988-43ED7ADF8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258" y="3807010"/>
                <a:ext cx="3466715" cy="615746"/>
              </a:xfrm>
              <a:prstGeom prst="rect">
                <a:avLst/>
              </a:prstGeom>
              <a:blipFill>
                <a:blip r:embed="rId5"/>
                <a:stretch>
                  <a:fillRect b="-990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424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424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</a:t>
            </a:r>
            <a:r>
              <a:rPr lang="en-US" dirty="0"/>
              <a:t>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237610"/>
              </p:ext>
            </p:extLst>
          </p:nvPr>
        </p:nvGraphicFramePr>
        <p:xfrm>
          <a:off x="6853956" y="1393007"/>
          <a:ext cx="366827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1082">
                  <a:extLst>
                    <a:ext uri="{9D8B030D-6E8A-4147-A177-3AD203B41FA5}">
                      <a16:colId xmlns:a16="http://schemas.microsoft.com/office/drawing/2014/main" val="394953221"/>
                    </a:ext>
                  </a:extLst>
                </a:gridCol>
                <a:gridCol w="600010">
                  <a:extLst>
                    <a:ext uri="{9D8B030D-6E8A-4147-A177-3AD203B41FA5}">
                      <a16:colId xmlns:a16="http://schemas.microsoft.com/office/drawing/2014/main" val="2868309061"/>
                    </a:ext>
                  </a:extLst>
                </a:gridCol>
                <a:gridCol w="1347178">
                  <a:extLst>
                    <a:ext uri="{9D8B030D-6E8A-4147-A177-3AD203B41FA5}">
                      <a16:colId xmlns:a16="http://schemas.microsoft.com/office/drawing/2014/main" val="21470980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6 x 70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60</a:t>
                      </a:r>
                      <a:r>
                        <a:rPr lang="en-GB" sz="2400" b="0" baseline="0" dirty="0">
                          <a:solidFill>
                            <a:schemeClr val="tx1"/>
                          </a:solidFill>
                        </a:rPr>
                        <a:t> x 8</a:t>
                      </a:r>
                      <a:endParaRPr lang="en-GB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968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0.5 x 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8 x 0.4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260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30</a:t>
                      </a:r>
                      <a:r>
                        <a:rPr lang="en-GB" sz="2400" baseline="0" dirty="0"/>
                        <a:t> x 40</a:t>
                      </a:r>
                      <a:endParaRPr lang="en-GB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40 x 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183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0.3</a:t>
                      </a:r>
                      <a:r>
                        <a:rPr lang="en-GB" sz="2400" baseline="0" dirty="0"/>
                        <a:t> x 0.7</a:t>
                      </a:r>
                      <a:endParaRPr lang="en-GB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0.8 x 0.4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018700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3956" y="5046510"/>
            <a:ext cx="2538278" cy="13484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47800" y="3929718"/>
            <a:ext cx="800100" cy="37033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474EF63-E14C-430D-99E8-F64FD8F14C16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506" y="127332"/>
            <a:ext cx="842471" cy="7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1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E7DED-2767-4A2B-95B8-69F7777BD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9100" y="250826"/>
            <a:ext cx="5956300" cy="840219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n-GB" dirty="0"/>
              <a:t>Teachers’ 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34263D-4023-4E62-BEED-AD685425C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991" y="1343891"/>
            <a:ext cx="10952018" cy="5148983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GB" sz="1800" dirty="0"/>
              <a:t>The purpose of this resource is to develop various aspects of test technique, e.g. working at pace and selecting efficient methods, as well as developing understanding of different question types.</a:t>
            </a:r>
          </a:p>
          <a:p>
            <a:r>
              <a:rPr lang="en-GB" sz="1800" dirty="0"/>
              <a:t>Whilst most of the content is from the Year 6 curriculum, questions also include content from Years 3, 4 and 5. This should assist in identifying any gaps in prior learning.</a:t>
            </a:r>
          </a:p>
          <a:p>
            <a:r>
              <a:rPr lang="en-GB" sz="1800" dirty="0"/>
              <a:t>The questions are presented in the style of the DfE KS2 tests, so that pupils become familiar with the format.</a:t>
            </a:r>
          </a:p>
          <a:p>
            <a:r>
              <a:rPr lang="en-GB" sz="1800" dirty="0"/>
              <a:t>The intention is that pupils complete the three questions in three minutes.</a:t>
            </a:r>
          </a:p>
          <a:p>
            <a:r>
              <a:rPr lang="en-GB" sz="1800" dirty="0"/>
              <a:t>The first two challenges model typical questions from the arithmetic paper. </a:t>
            </a:r>
          </a:p>
          <a:p>
            <a:r>
              <a:rPr lang="en-GB" sz="1800" dirty="0"/>
              <a:t>The third challenge is modelled on typical questions from the reasoning paper (which can be answered relatively quickly).</a:t>
            </a:r>
          </a:p>
          <a:p>
            <a:r>
              <a:rPr lang="en-GB" sz="1800" dirty="0"/>
              <a:t>In addition to giving the solutions (which drop down in a fourth box), a discussion on the strategies used is advised. It is important that pupils develop quick decision making as to whether to solve the arithmetic questions mentally, with a few jottings or by using a standard written method. There is also merit in discussing the requirements of different question types and strategies to support pupils in answering them, e.g. teaching the process of elimination as a strategy for answering multiple choice questions.</a:t>
            </a:r>
          </a:p>
          <a:p>
            <a:r>
              <a:rPr lang="en-GB" sz="1800" dirty="0"/>
              <a:t>For questions such as ‘Tick two’ or ‘Circle the number’, it is suggested that pupils record it in their books or on a whiteboard, so that they are practising the format of these question types; the adult can then identify where the question type may be a barrier to learning.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52A463-F558-4C84-B41F-78B1712048C5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83" y="113538"/>
            <a:ext cx="1036418" cy="11519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FABBF60-2E15-4DFD-BA7C-C8430F55F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7458" y="308852"/>
            <a:ext cx="1081484" cy="72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03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58043E-51BD-484B-82AF-3AD583A7E82D}"/>
              </a:ext>
            </a:extLst>
          </p:cNvPr>
          <p:cNvSpPr/>
          <p:nvPr/>
        </p:nvSpPr>
        <p:spPr>
          <a:xfrm>
            <a:off x="6074916" y="3878875"/>
            <a:ext cx="4696715" cy="257795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u="sng" dirty="0">
                <a:solidFill>
                  <a:schemeClr val="tx1"/>
                </a:solidFill>
              </a:rPr>
              <a:t>Solutions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2,921.3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96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34,207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326034" y="143937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53494" y="1023675"/>
            <a:ext cx="225334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2,635 + 286.3 =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AB12C3-E301-4A63-9988-43ED7ADF8F42}"/>
              </a:ext>
            </a:extLst>
          </p:cNvPr>
          <p:cNvSpPr txBox="1"/>
          <p:nvPr/>
        </p:nvSpPr>
        <p:spPr>
          <a:xfrm>
            <a:off x="795933" y="3885049"/>
            <a:ext cx="354746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3 x 8 x 4 =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424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424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564A0C6-112A-47D7-B462-B8209480F304}"/>
              </a:ext>
            </a:extLst>
          </p:cNvPr>
          <p:cNvSpPr/>
          <p:nvPr/>
        </p:nvSpPr>
        <p:spPr>
          <a:xfrm>
            <a:off x="6279899" y="682860"/>
            <a:ext cx="4696715" cy="257795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GB" sz="2400" dirty="0">
                <a:solidFill>
                  <a:schemeClr val="tx1"/>
                </a:solidFill>
              </a:rPr>
              <a:t>3. </a:t>
            </a:r>
            <a:r>
              <a:rPr lang="en-GB" sz="2400" dirty="0">
                <a:solidFill>
                  <a:prstClr val="black"/>
                </a:solidFill>
              </a:rPr>
              <a:t>Write the following number in digits:</a:t>
            </a:r>
          </a:p>
          <a:p>
            <a:pPr lvl="0"/>
            <a:endParaRPr lang="en-GB" sz="2400" dirty="0">
              <a:solidFill>
                <a:prstClr val="black"/>
              </a:solidFill>
            </a:endParaRPr>
          </a:p>
          <a:p>
            <a:pPr lvl="0"/>
            <a:r>
              <a:rPr lang="en-GB" sz="2400" dirty="0">
                <a:solidFill>
                  <a:prstClr val="black"/>
                </a:solidFill>
              </a:rPr>
              <a:t>Thirty four thousand, two hundred and seven.</a:t>
            </a:r>
          </a:p>
          <a:p>
            <a:pPr lvl="0"/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9800A31-7E4B-4F4D-91CE-B22BEFBC533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074" y="127332"/>
            <a:ext cx="1019904" cy="97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9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6096000" y="919627"/>
            <a:ext cx="4585252" cy="26475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</a:rPr>
              <a:t>3. Calculate the following, leaving your answer in Roman Numerals.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MMCIV – MDIX = __________</a:t>
            </a:r>
            <a:endParaRPr lang="en-GB" sz="16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58043E-51BD-484B-82AF-3AD583A7E82D}"/>
              </a:ext>
            </a:extLst>
          </p:cNvPr>
          <p:cNvSpPr/>
          <p:nvPr/>
        </p:nvSpPr>
        <p:spPr>
          <a:xfrm>
            <a:off x="6074917" y="3878875"/>
            <a:ext cx="4585252" cy="182712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 u="sng" dirty="0">
              <a:solidFill>
                <a:schemeClr val="tx1"/>
              </a:solidFill>
            </a:endParaRPr>
          </a:p>
          <a:p>
            <a:r>
              <a:rPr lang="en-GB" sz="2800" u="sng" dirty="0">
                <a:solidFill>
                  <a:schemeClr val="tx1"/>
                </a:solidFill>
              </a:rPr>
              <a:t>Solutions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4.2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5,040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DXCV</a:t>
            </a:r>
          </a:p>
          <a:p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428624" y="158127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AB12C3-E301-4A63-9988-43ED7ADF8F42}"/>
              </a:ext>
            </a:extLst>
          </p:cNvPr>
          <p:cNvSpPr txBox="1"/>
          <p:nvPr/>
        </p:nvSpPr>
        <p:spPr>
          <a:xfrm>
            <a:off x="795934" y="3878875"/>
            <a:ext cx="381525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 </a:t>
            </a:r>
            <a:r>
              <a:rPr lang="en-GB" sz="2400" dirty="0"/>
              <a:t>___________ = 5,000 + 40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485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</a:t>
            </a:r>
            <a:r>
              <a:rPr lang="en-US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485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</a:t>
            </a:r>
            <a:r>
              <a:rPr lang="en-US" dirty="0"/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AB12C3-E301-4A63-9988-43ED7ADF8F42}"/>
              </a:ext>
            </a:extLst>
          </p:cNvPr>
          <p:cNvSpPr txBox="1"/>
          <p:nvPr/>
        </p:nvSpPr>
        <p:spPr>
          <a:xfrm>
            <a:off x="795934" y="1028851"/>
            <a:ext cx="225334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0.7 x 6 =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2EBEFBC-2627-48B4-A16E-70AB5EF3ED6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074" y="127332"/>
            <a:ext cx="1019904" cy="97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42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C7800345-06D1-4C43-9C85-F16F553AD094}"/>
                  </a:ext>
                </a:extLst>
              </p:cNvPr>
              <p:cNvSpPr/>
              <p:nvPr/>
            </p:nvSpPr>
            <p:spPr>
              <a:xfrm>
                <a:off x="6140192" y="457200"/>
                <a:ext cx="5198314" cy="2971800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GB" sz="2400" dirty="0">
                    <a:solidFill>
                      <a:schemeClr val="tx1"/>
                    </a:solidFill>
                  </a:rPr>
                  <a:t>3. Which is greater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𝑜𝑟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2 </m:t>
                        </m:r>
                      </m:num>
                      <m:den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5 </m:t>
                        </m:r>
                      </m:den>
                    </m:f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  <a:p>
                <a:endParaRPr lang="en-GB" sz="2400" dirty="0">
                  <a:solidFill>
                    <a:schemeClr val="tx1"/>
                  </a:solidFill>
                </a:endParaRPr>
              </a:p>
              <a:p>
                <a:r>
                  <a:rPr lang="en-GB" sz="2400" dirty="0">
                    <a:solidFill>
                      <a:schemeClr val="tx1"/>
                    </a:solidFill>
                  </a:rPr>
                  <a:t>Explain how you know. Use the diagram to help you. </a:t>
                </a:r>
                <a:endParaRPr lang="en-GB" sz="24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C7800345-06D1-4C43-9C85-F16F553AD0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0192" y="457200"/>
                <a:ext cx="5198314" cy="297180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058043E-51BD-484B-82AF-3AD583A7E82D}"/>
                  </a:ext>
                </a:extLst>
              </p:cNvPr>
              <p:cNvSpPr/>
              <p:nvPr/>
            </p:nvSpPr>
            <p:spPr>
              <a:xfrm>
                <a:off x="6166357" y="3665857"/>
                <a:ext cx="4585252" cy="2908273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GB" sz="2800" u="sng" dirty="0">
                  <a:solidFill>
                    <a:schemeClr val="tx1"/>
                  </a:solidFill>
                </a:endParaRPr>
              </a:p>
              <a:p>
                <a:r>
                  <a:rPr lang="en-GB" sz="2400" u="sng" dirty="0">
                    <a:solidFill>
                      <a:schemeClr val="tx1"/>
                    </a:solidFill>
                  </a:rPr>
                  <a:t>Solutions</a:t>
                </a:r>
              </a:p>
              <a:p>
                <a:pPr marL="514350" indent="-514350">
                  <a:buAutoNum type="arabicPeriod"/>
                </a:pPr>
                <a:r>
                  <a:rPr lang="en-GB" sz="2400" dirty="0">
                    <a:solidFill>
                      <a:schemeClr val="tx1"/>
                    </a:solidFill>
                  </a:rPr>
                  <a:t>24,024</a:t>
                </a:r>
              </a:p>
              <a:p>
                <a:pPr marL="514350" indent="-514350">
                  <a:buAutoNum type="arabicPeriod"/>
                </a:pPr>
                <a:r>
                  <a:rPr lang="en-GB" sz="2400" dirty="0">
                    <a:solidFill>
                      <a:schemeClr val="tx1"/>
                    </a:solidFill>
                  </a:rPr>
                  <a:t>29</a:t>
                </a:r>
              </a:p>
              <a:p>
                <a:pPr marL="514350" indent="-514350">
                  <a:buAutoNum type="arabicPeriod"/>
                </a:pPr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because it is equivalent to 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is less than 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2 </m:t>
                        </m:r>
                      </m:den>
                    </m:f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  <a:p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058043E-51BD-484B-82AF-3AD583A7E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6357" y="3665857"/>
                <a:ext cx="4585252" cy="2908273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419383" y="122877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53493" y="1023675"/>
            <a:ext cx="427509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3,432 x 7 = __________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AB12C3-E301-4A63-9988-43ED7ADF8F42}"/>
              </a:ext>
            </a:extLst>
          </p:cNvPr>
          <p:cNvSpPr txBox="1"/>
          <p:nvPr/>
        </p:nvSpPr>
        <p:spPr>
          <a:xfrm>
            <a:off x="795934" y="3878875"/>
            <a:ext cx="345602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___________ </a:t>
            </a:r>
            <a:r>
              <a:rPr lang="en-GB" sz="2400" dirty="0"/>
              <a:t>= 2² + 3² + 4²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424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424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</a:t>
            </a:r>
            <a:r>
              <a:rPr lang="en-US" dirty="0"/>
              <a:t>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38630"/>
              </p:ext>
            </p:extLst>
          </p:nvPr>
        </p:nvGraphicFramePr>
        <p:xfrm>
          <a:off x="6758264" y="2901291"/>
          <a:ext cx="364756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7928">
                  <a:extLst>
                    <a:ext uri="{9D8B030D-6E8A-4147-A177-3AD203B41FA5}">
                      <a16:colId xmlns:a16="http://schemas.microsoft.com/office/drawing/2014/main" val="548658144"/>
                    </a:ext>
                  </a:extLst>
                </a:gridCol>
                <a:gridCol w="607928">
                  <a:extLst>
                    <a:ext uri="{9D8B030D-6E8A-4147-A177-3AD203B41FA5}">
                      <a16:colId xmlns:a16="http://schemas.microsoft.com/office/drawing/2014/main" val="976716601"/>
                    </a:ext>
                  </a:extLst>
                </a:gridCol>
                <a:gridCol w="607928">
                  <a:extLst>
                    <a:ext uri="{9D8B030D-6E8A-4147-A177-3AD203B41FA5}">
                      <a16:colId xmlns:a16="http://schemas.microsoft.com/office/drawing/2014/main" val="2502449807"/>
                    </a:ext>
                  </a:extLst>
                </a:gridCol>
                <a:gridCol w="607928">
                  <a:extLst>
                    <a:ext uri="{9D8B030D-6E8A-4147-A177-3AD203B41FA5}">
                      <a16:colId xmlns:a16="http://schemas.microsoft.com/office/drawing/2014/main" val="355407501"/>
                    </a:ext>
                  </a:extLst>
                </a:gridCol>
                <a:gridCol w="607928">
                  <a:extLst>
                    <a:ext uri="{9D8B030D-6E8A-4147-A177-3AD203B41FA5}">
                      <a16:colId xmlns:a16="http://schemas.microsoft.com/office/drawing/2014/main" val="973121814"/>
                    </a:ext>
                  </a:extLst>
                </a:gridCol>
                <a:gridCol w="607928">
                  <a:extLst>
                    <a:ext uri="{9D8B030D-6E8A-4147-A177-3AD203B41FA5}">
                      <a16:colId xmlns:a16="http://schemas.microsoft.com/office/drawing/2014/main" val="1026254738"/>
                    </a:ext>
                  </a:extLst>
                </a:gridCol>
              </a:tblGrid>
              <a:tr h="3615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8780624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560601"/>
              </p:ext>
            </p:extLst>
          </p:nvPr>
        </p:nvGraphicFramePr>
        <p:xfrm>
          <a:off x="6758262" y="2322199"/>
          <a:ext cx="364757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514">
                  <a:extLst>
                    <a:ext uri="{9D8B030D-6E8A-4147-A177-3AD203B41FA5}">
                      <a16:colId xmlns:a16="http://schemas.microsoft.com/office/drawing/2014/main" val="548658144"/>
                    </a:ext>
                  </a:extLst>
                </a:gridCol>
                <a:gridCol w="729514">
                  <a:extLst>
                    <a:ext uri="{9D8B030D-6E8A-4147-A177-3AD203B41FA5}">
                      <a16:colId xmlns:a16="http://schemas.microsoft.com/office/drawing/2014/main" val="2502449807"/>
                    </a:ext>
                  </a:extLst>
                </a:gridCol>
                <a:gridCol w="729514">
                  <a:extLst>
                    <a:ext uri="{9D8B030D-6E8A-4147-A177-3AD203B41FA5}">
                      <a16:colId xmlns:a16="http://schemas.microsoft.com/office/drawing/2014/main" val="355407501"/>
                    </a:ext>
                  </a:extLst>
                </a:gridCol>
                <a:gridCol w="729514">
                  <a:extLst>
                    <a:ext uri="{9D8B030D-6E8A-4147-A177-3AD203B41FA5}">
                      <a16:colId xmlns:a16="http://schemas.microsoft.com/office/drawing/2014/main" val="973121814"/>
                    </a:ext>
                  </a:extLst>
                </a:gridCol>
                <a:gridCol w="729514">
                  <a:extLst>
                    <a:ext uri="{9D8B030D-6E8A-4147-A177-3AD203B41FA5}">
                      <a16:colId xmlns:a16="http://schemas.microsoft.com/office/drawing/2014/main" val="1026254738"/>
                    </a:ext>
                  </a:extLst>
                </a:gridCol>
              </a:tblGrid>
              <a:tr h="28276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8780624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424DA8BC-0754-45C4-B5F2-7B520149D1BA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505" y="84167"/>
            <a:ext cx="751469" cy="83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60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6057141" y="161837"/>
            <a:ext cx="5434584" cy="34408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</a:rPr>
              <a:t>3. Calculate the </a:t>
            </a:r>
            <a:r>
              <a:rPr lang="en-GB" sz="2400" b="1" dirty="0">
                <a:solidFill>
                  <a:schemeClr val="tx1"/>
                </a:solidFill>
              </a:rPr>
              <a:t>perimeter </a:t>
            </a:r>
            <a:r>
              <a:rPr lang="en-GB" sz="2400" dirty="0">
                <a:solidFill>
                  <a:schemeClr val="tx1"/>
                </a:solidFill>
              </a:rPr>
              <a:t>and </a:t>
            </a:r>
            <a:r>
              <a:rPr lang="en-GB" sz="2400" b="1" dirty="0">
                <a:solidFill>
                  <a:schemeClr val="tx1"/>
                </a:solidFill>
              </a:rPr>
              <a:t>area</a:t>
            </a:r>
            <a:r>
              <a:rPr lang="en-GB" sz="2400" dirty="0">
                <a:solidFill>
                  <a:schemeClr val="tx1"/>
                </a:solidFill>
              </a:rPr>
              <a:t> of this shape.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  </a:t>
            </a:r>
            <a:endParaRPr lang="en-GB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428624" y="161837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53494" y="1023675"/>
            <a:ext cx="327045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1.34 x ______ = 1,340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AB12C3-E301-4A63-9988-43ED7ADF8F42}"/>
                  </a:ext>
                </a:extLst>
              </p:cNvPr>
              <p:cNvSpPr txBox="1"/>
              <p:nvPr/>
            </p:nvSpPr>
            <p:spPr>
              <a:xfrm>
                <a:off x="771521" y="3768508"/>
                <a:ext cx="2253343" cy="6169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GB" dirty="0"/>
                  <a:t>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AB12C3-E301-4A63-9988-43ED7ADF8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21" y="3768508"/>
                <a:ext cx="2253343" cy="6169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53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46158"/>
            <a:ext cx="424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058043E-51BD-484B-82AF-3AD583A7E82D}"/>
                  </a:ext>
                </a:extLst>
              </p:cNvPr>
              <p:cNvSpPr/>
              <p:nvPr/>
            </p:nvSpPr>
            <p:spPr>
              <a:xfrm>
                <a:off x="6155340" y="3878875"/>
                <a:ext cx="4585252" cy="2577952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GB" sz="2400" u="sng" dirty="0">
                    <a:solidFill>
                      <a:schemeClr val="tx1"/>
                    </a:solidFill>
                  </a:rPr>
                  <a:t>Solutions</a:t>
                </a:r>
              </a:p>
              <a:p>
                <a:pPr marL="514350" indent="-514350">
                  <a:buAutoNum type="arabicPeriod"/>
                </a:pPr>
                <a:r>
                  <a:rPr lang="en-GB" sz="2400" dirty="0">
                    <a:solidFill>
                      <a:schemeClr val="tx1"/>
                    </a:solidFill>
                  </a:rPr>
                  <a:t>1,000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17</m:t>
                        </m:r>
                      </m:num>
                      <m:den>
                        <m:r>
                          <a:rPr lang="en-GB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or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  <a:p>
                <a:pPr marL="514350" indent="-514350">
                  <a:buAutoNum type="arabicPeriod"/>
                </a:pPr>
                <a:r>
                  <a:rPr lang="en-GB" sz="2400" dirty="0">
                    <a:solidFill>
                      <a:schemeClr val="tx1"/>
                    </a:solidFill>
                  </a:rPr>
                  <a:t>Perimeter = 15m</a:t>
                </a:r>
              </a:p>
              <a:p>
                <a:r>
                  <a:rPr lang="en-GB" sz="2400" dirty="0">
                    <a:solidFill>
                      <a:schemeClr val="tx1"/>
                    </a:solidFill>
                  </a:rPr>
                  <a:t>       Area = 17.5m² </a:t>
                </a:r>
              </a:p>
              <a:p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058043E-51BD-484B-82AF-3AD583A7E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5340" y="3878875"/>
                <a:ext cx="4585252" cy="2577952"/>
              </a:xfrm>
              <a:prstGeom prst="roundRect">
                <a:avLst/>
              </a:prstGeom>
              <a:blipFill>
                <a:blip r:embed="rId5"/>
                <a:stretch>
                  <a:fillRect t="-2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7341323" y="1790142"/>
            <a:ext cx="2621917" cy="14891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Isosceles Triangle 8"/>
          <p:cNvSpPr/>
          <p:nvPr/>
        </p:nvSpPr>
        <p:spPr>
          <a:xfrm>
            <a:off x="7341324" y="952732"/>
            <a:ext cx="2621917" cy="841454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2375" y="2262794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11169" y="3255338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70909" y="1033585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7470" y="1768208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63240" y="2281518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44706" y="1049024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2m</a:t>
            </a:r>
          </a:p>
        </p:txBody>
      </p:sp>
      <p:cxnSp>
        <p:nvCxnSpPr>
          <p:cNvPr id="27" name="Straight Arrow Connector 26"/>
          <p:cNvCxnSpPr>
            <a:stCxn id="9" idx="0"/>
          </p:cNvCxnSpPr>
          <p:nvPr/>
        </p:nvCxnSpPr>
        <p:spPr>
          <a:xfrm flipH="1">
            <a:off x="8652281" y="952732"/>
            <a:ext cx="2" cy="81547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615431" y="1240185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649504" y="1033585"/>
            <a:ext cx="855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Not drawn to scale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0C48727-5F9A-4648-95BC-41F88EB903AF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806" y="127332"/>
            <a:ext cx="608171" cy="66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20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19627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5986962" y="147115"/>
            <a:ext cx="5432419" cy="47171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1"/>
                </a:solidFill>
              </a:rPr>
              <a:t>3.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The thermometers below show the temperatures of a greenhouse at different times during the day. How much hotter is the temperature (°c) at 2:00pm than 10:00 am?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58043E-51BD-484B-82AF-3AD583A7E82D}"/>
              </a:ext>
            </a:extLst>
          </p:cNvPr>
          <p:cNvSpPr/>
          <p:nvPr/>
        </p:nvSpPr>
        <p:spPr>
          <a:xfrm>
            <a:off x="6960370" y="4985449"/>
            <a:ext cx="3212774" cy="182712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 u="sng" dirty="0">
              <a:solidFill>
                <a:schemeClr val="tx1"/>
              </a:solidFill>
            </a:endParaRPr>
          </a:p>
          <a:p>
            <a:r>
              <a:rPr lang="en-GB" sz="2800" u="sng" dirty="0">
                <a:solidFill>
                  <a:schemeClr val="tx1"/>
                </a:solidFill>
              </a:rPr>
              <a:t>Solutions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0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33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35°c</a:t>
            </a:r>
          </a:p>
          <a:p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428624" y="186201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53494" y="1023675"/>
            <a:ext cx="225334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231 x 0 =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AB12C3-E301-4A63-9988-43ED7ADF8F42}"/>
              </a:ext>
            </a:extLst>
          </p:cNvPr>
          <p:cNvSpPr txBox="1"/>
          <p:nvPr/>
        </p:nvSpPr>
        <p:spPr>
          <a:xfrm>
            <a:off x="795934" y="3878875"/>
            <a:ext cx="225334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6 + 9 x 3 =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460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460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t="5423" r="36228" b="4968"/>
          <a:stretch/>
        </p:blipFill>
        <p:spPr>
          <a:xfrm>
            <a:off x="6603075" y="1954527"/>
            <a:ext cx="1004191" cy="282201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/>
          <a:srcRect t="4572" r="33612" b="5021"/>
          <a:stretch/>
        </p:blipFill>
        <p:spPr>
          <a:xfrm>
            <a:off x="8636360" y="1954527"/>
            <a:ext cx="1036140" cy="28220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20721" y="3035612"/>
            <a:ext cx="1091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10:00am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462988" y="2996203"/>
            <a:ext cx="1118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2:00pm</a:t>
            </a: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9146322" y="2377237"/>
            <a:ext cx="31666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9871980B-771C-445C-B659-0C1C798A979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118" y="34914"/>
            <a:ext cx="790721" cy="707878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753C4A3-7FE6-4B71-8C3B-A85FCE0B5194}"/>
              </a:ext>
            </a:extLst>
          </p:cNvPr>
          <p:cNvCxnSpPr/>
          <p:nvPr/>
        </p:nvCxnSpPr>
        <p:spPr>
          <a:xfrm>
            <a:off x="7105170" y="3365535"/>
            <a:ext cx="23685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963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25" y="887680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6293325" y="424069"/>
            <a:ext cx="4585252" cy="26475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</a:rPr>
              <a:t>3. Amy finds a 3-D shape in her attic. She describes it to her brother. “It has 5 faces and some of them are triangular.”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Which two shapes could she be describing? </a:t>
            </a:r>
            <a:endParaRPr lang="en-GB" sz="16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58043E-51BD-484B-82AF-3AD583A7E82D}"/>
              </a:ext>
            </a:extLst>
          </p:cNvPr>
          <p:cNvSpPr/>
          <p:nvPr/>
        </p:nvSpPr>
        <p:spPr>
          <a:xfrm>
            <a:off x="6096000" y="3449482"/>
            <a:ext cx="4742435" cy="300734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u="sng" dirty="0">
                <a:solidFill>
                  <a:schemeClr val="tx1"/>
                </a:solidFill>
              </a:rPr>
              <a:t>Solutions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298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300 + 0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Rectangular/square-based pyramid or triangular prism.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428624" y="145773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53494" y="1023675"/>
            <a:ext cx="225334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1,788 ÷ 6 =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AB12C3-E301-4A63-9988-43ED7ADF8F42}"/>
              </a:ext>
            </a:extLst>
          </p:cNvPr>
          <p:cNvSpPr txBox="1"/>
          <p:nvPr/>
        </p:nvSpPr>
        <p:spPr>
          <a:xfrm>
            <a:off x="795934" y="3878875"/>
            <a:ext cx="416037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1,307</a:t>
            </a:r>
            <a:r>
              <a:rPr lang="en-GB" dirty="0"/>
              <a:t> = </a:t>
            </a:r>
            <a:r>
              <a:rPr lang="en-GB" sz="2400" dirty="0"/>
              <a:t>1,000 +           +            + 7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424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424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2.</a:t>
            </a:r>
          </a:p>
        </p:txBody>
      </p:sp>
      <p:sp>
        <p:nvSpPr>
          <p:cNvPr id="2" name="Rectangle 1"/>
          <p:cNvSpPr/>
          <p:nvPr/>
        </p:nvSpPr>
        <p:spPr>
          <a:xfrm>
            <a:off x="2757803" y="3877877"/>
            <a:ext cx="587829" cy="37033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69786" y="3899006"/>
            <a:ext cx="587829" cy="37033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36CE012-DEFE-40E8-BC3C-DDEFD0082484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074" y="127332"/>
            <a:ext cx="1019904" cy="97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01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BE5EA3-1131-4508-A85E-C1A1C3B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5" y="928771"/>
            <a:ext cx="6057900" cy="55372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AC9DBA5-69CB-4EAF-AF14-C97CEF14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7749" y="5798237"/>
            <a:ext cx="986046" cy="6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800345-06D1-4C43-9C85-F16F553AD094}"/>
              </a:ext>
            </a:extLst>
          </p:cNvPr>
          <p:cNvSpPr/>
          <p:nvPr/>
        </p:nvSpPr>
        <p:spPr>
          <a:xfrm>
            <a:off x="6274130" y="448056"/>
            <a:ext cx="4818943" cy="33101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3. Sanjeet collects festival wristbands. He has 4 green wristbands for every 3 blue wristbands.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Sanjeet has 18 blue wristbands. How many green wristbands does he have?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dirty="0">
                <a:solidFill>
                  <a:schemeClr val="tx1"/>
                </a:solidFill>
              </a:rPr>
              <a:t> </a:t>
            </a:r>
            <a:endParaRPr lang="en-GB" sz="14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58043E-51BD-484B-82AF-3AD583A7E82D}"/>
              </a:ext>
            </a:extLst>
          </p:cNvPr>
          <p:cNvSpPr/>
          <p:nvPr/>
        </p:nvSpPr>
        <p:spPr>
          <a:xfrm>
            <a:off x="6499418" y="3885215"/>
            <a:ext cx="4134678" cy="241219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 u="sng" dirty="0">
              <a:solidFill>
                <a:schemeClr val="tx1"/>
              </a:solidFill>
            </a:endParaRPr>
          </a:p>
          <a:p>
            <a:r>
              <a:rPr lang="en-GB" sz="2800" u="sng" dirty="0">
                <a:solidFill>
                  <a:schemeClr val="tx1"/>
                </a:solidFill>
              </a:rPr>
              <a:t>Solutions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575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210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24 green wristbands</a:t>
            </a:r>
          </a:p>
          <a:p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A78D5E-C152-427C-B009-28A133F25BB3}"/>
              </a:ext>
            </a:extLst>
          </p:cNvPr>
          <p:cNvSpPr/>
          <p:nvPr/>
        </p:nvSpPr>
        <p:spPr>
          <a:xfrm>
            <a:off x="428624" y="113733"/>
            <a:ext cx="482176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</a:t>
            </a:r>
            <a:r>
              <a:rPr lang="en-GB" sz="4000" dirty="0">
                <a:solidFill>
                  <a:schemeClr val="accent2"/>
                </a:solidFill>
              </a:rPr>
              <a:t> 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E3ABA-0901-45BC-9809-5D3C1D94F693}"/>
              </a:ext>
            </a:extLst>
          </p:cNvPr>
          <p:cNvSpPr txBox="1"/>
          <p:nvPr/>
        </p:nvSpPr>
        <p:spPr>
          <a:xfrm>
            <a:off x="853493" y="1023675"/>
            <a:ext cx="362574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25% x 2,300 = __________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AB12C3-E301-4A63-9988-43ED7ADF8F42}"/>
                  </a:ext>
                </a:extLst>
              </p:cNvPr>
              <p:cNvSpPr txBox="1"/>
              <p:nvPr/>
            </p:nvSpPr>
            <p:spPr>
              <a:xfrm>
                <a:off x="853493" y="3799105"/>
                <a:ext cx="2253343" cy="6152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GB" sz="2400" dirty="0"/>
                  <a:t>x 490 </a:t>
                </a:r>
                <a:r>
                  <a:rPr lang="en-GB" dirty="0"/>
                  <a:t>=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AB12C3-E301-4A63-9988-43ED7ADF8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93" y="3799105"/>
                <a:ext cx="2253343" cy="615233"/>
              </a:xfrm>
              <a:prstGeom prst="rect">
                <a:avLst/>
              </a:prstGeom>
              <a:blipFill>
                <a:blip r:embed="rId4"/>
                <a:stretch>
                  <a:fillRect b="-990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CCA5786-9A2F-1645-92F2-A6BF24DA2429}"/>
              </a:ext>
            </a:extLst>
          </p:cNvPr>
          <p:cNvSpPr txBox="1"/>
          <p:nvPr/>
        </p:nvSpPr>
        <p:spPr>
          <a:xfrm>
            <a:off x="428625" y="1028851"/>
            <a:ext cx="424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CC7DB-07E2-1748-858C-BEE89E2D3B57}"/>
              </a:ext>
            </a:extLst>
          </p:cNvPr>
          <p:cNvSpPr txBox="1"/>
          <p:nvPr/>
        </p:nvSpPr>
        <p:spPr>
          <a:xfrm>
            <a:off x="428624" y="3884051"/>
            <a:ext cx="424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</a:t>
            </a:r>
            <a:r>
              <a:rPr lang="en-US" dirty="0"/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4F30346-6CE3-4531-A2CF-7A77EA80E2FE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074" y="127332"/>
            <a:ext cx="1019904" cy="97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7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bg2">
              <a:lumMod val="10000"/>
            </a:schemeClr>
          </a:solidFill>
        </a:ln>
      </a:spPr>
      <a:bodyPr rtlCol="0" anchor="ctr"/>
      <a:lstStyle>
        <a:defPPr algn="l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2316</TotalTime>
  <Words>1079</Words>
  <Application>Microsoft Office PowerPoint</Application>
  <PresentationFormat>Widescreen</PresentationFormat>
  <Paragraphs>227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Office Theme</vt:lpstr>
      <vt:lpstr>1_Office Theme</vt:lpstr>
      <vt:lpstr>Mathematics 12 weeks of 3 in 3 </vt:lpstr>
      <vt:lpstr>Teachers’ Notes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Meadows</dc:creator>
  <cp:lastModifiedBy>Kieran Jessup</cp:lastModifiedBy>
  <cp:revision>331</cp:revision>
  <dcterms:created xsi:type="dcterms:W3CDTF">2018-01-02T19:54:05Z</dcterms:created>
  <dcterms:modified xsi:type="dcterms:W3CDTF">2024-08-28T19:50:38Z</dcterms:modified>
</cp:coreProperties>
</file>