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05" r:id="rId3"/>
    <p:sldId id="262" r:id="rId4"/>
    <p:sldId id="25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49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0" autoAdjust="0"/>
  </p:normalViewPr>
  <p:slideViewPr>
    <p:cSldViewPr snapToGrid="0">
      <p:cViewPr varScale="1">
        <p:scale>
          <a:sx n="86" d="100"/>
          <a:sy n="86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5BB3-19B3-5C4F-BB4C-0B02FC34DE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0F38-7028-2147-A855-E6834EAC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9C66-618E-4F90-AABB-43BBDAA8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FB69C-2BD1-45F0-8716-B08413BD3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1B1DE-D153-4B87-BD6D-11902FD5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350A-9D12-486A-B456-D247B6E3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D7E5-FFDB-4A12-B909-CF15A544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7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86EE-BC88-4A30-A98D-045EAC99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E2BC-D5C6-4BF9-95ED-0BAB05955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E249-3059-4918-B844-A65336D6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4E13D-5BEB-4453-8E28-701F33F3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CE84B-CA44-4838-82F8-818208BE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D738D-0EE2-44D7-B491-70B7DB5AA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CB9A2-CCC7-4C39-80F7-19EB1F6DF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91AF-7601-475D-A234-4EEFBCCD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7ED06-969E-4043-92C8-20C24DE0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F7BE4-66AD-4124-8857-C5FFCF92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2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3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6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DACC-EEF6-466B-A549-E58D4D7E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D6C8-2EF9-48C0-83DD-86BB9107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79BD-BE1B-42ED-BA89-5FAE904A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70DA-38BC-48E7-823C-4415D0ED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CD59-94F1-44E2-B30B-8BC8A0A1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13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A95-40B8-4202-A4D9-9A62C5D6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8DE2E-A8BD-4606-B0AD-D480DB36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AB758-33E6-49DF-8644-8A23147F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377C-A6B9-4F99-9869-D5AF984B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B3791-B932-4302-8B06-B7A845D5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5598-4446-4D77-BD96-628CA3CB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B80D-19A3-4DC2-8B12-6176B2FA0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46D25-36C3-4B5E-88AC-0B405AB69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E489C-DAD9-4B7D-88CE-1DF5E985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C3FA4-FB34-4777-95B2-14EC021C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F38FA-9378-43B9-A7FD-DC910B89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2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CE56-6B75-4FD5-9C90-7553FFF9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23FA4-C104-488D-B4D8-0326CC7AE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D2844-425A-4635-91DA-912EDF1E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EB60A-1186-459B-A30A-B9705E6F6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7D5F1-424F-48F6-970D-C5A8F8236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95EF6-38C2-4E39-9305-793294A3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C3624-0D48-4A68-9667-38774BB6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3EFEF-FC78-4AD6-BB58-0060BBBA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97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B9E3-D637-44B2-9358-DFA869C3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427F7-923C-41A0-8382-D2D9295C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C36A7-12C7-46AD-8A55-F70F6DFF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D558E-4753-4295-B7A2-ED077B4C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83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58E8F-7425-43A7-9D51-71A2A12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5491E-55CD-4B82-8ECB-111875CF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EE6B7-5764-47DC-B8A3-ECBA593A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A90E-4E22-436E-9EEB-29B6E311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993E-EFE4-4113-9C56-59D7E6FA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578EB-3F05-4185-B37E-43598D2DD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79E4C-32CE-4D3D-94E7-0399076B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C3F4F-C972-4A4B-A325-8FEE406C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22093-16DF-44D5-9564-AF11F99E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4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C5B9-7F79-4D80-A7C7-C100F932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7CC71-C349-4212-8387-FBB3923C6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82ED8-DF8C-435F-B848-1EBC041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C4B2-D70D-4FD3-9AFA-B1B98F20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F62F2-B10C-4FA5-9B67-DC930805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082C-AE2E-4BE8-83A0-A153BA36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923F4-F954-4EC4-884A-94D8BE5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08ADA-7185-481C-B632-99871AC70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8BD53-973B-4F91-873A-209DEF697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10C8D-359A-45A8-9823-4B426291E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89D1-1D81-49C8-9F10-7F915390B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9496"/>
            <a:ext cx="9144000" cy="14953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Mathematics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12 weeks of 3 in 3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5753"/>
            <a:ext cx="9144000" cy="736880"/>
          </a:xfrm>
        </p:spPr>
        <p:txBody>
          <a:bodyPr/>
          <a:lstStyle/>
          <a:p>
            <a:r>
              <a:rPr lang="en-GB" sz="4000" dirty="0">
                <a:solidFill>
                  <a:srgbClr val="0070C0"/>
                </a:solidFill>
              </a:rPr>
              <a:t>Autumn Year 6</a:t>
            </a:r>
            <a:endParaRPr lang="en-US" sz="4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resource is strictly for the use of member schools for as long as they remain members of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Club. It may not be copied, sold nor transferred to a third party or used by the school after membership ceases. Until such time it may be freely used within the member school.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opinions and contributions are those of the authors. The contents of this resource are not connected with nor endorsed by any other company, organisation or institution.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Club Ltd endeavour to trace and contact copyright owners. If there are any inadvertent omissions or errors in the acknowledgements or usage, this is unintended and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remedy these on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written notification.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Commissioned by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Club 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Copyright The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Club Limited,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2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6000" y="919627"/>
            <a:ext cx="5279136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    </a:t>
            </a:r>
            <a:r>
              <a:rPr lang="en-GB" sz="2400" b="1" dirty="0">
                <a:solidFill>
                  <a:schemeClr val="tx1"/>
                </a:solidFill>
              </a:rPr>
              <a:t>8 km = 5 miles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Aiden needs to travel 328 km to attend his sister’s birthday party.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 far does Aiden need to travel in miles?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074917" y="3878874"/>
                <a:ext cx="4585252" cy="2238461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8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14.2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or equivalent fraction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205 miles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17" y="3878874"/>
                <a:ext cx="4585252" cy="2238461"/>
              </a:xfrm>
              <a:prstGeom prst="roundRect">
                <a:avLst/>
              </a:prstGeom>
              <a:blipFill>
                <a:blip r:embed="rId4"/>
                <a:stretch>
                  <a:fillRect l="-398" b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22877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35594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142 x 10 = ______ x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795436" y="3766805"/>
                <a:ext cx="2253343" cy="614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sz="2400" dirty="0"/>
                  <a:t> ÷ 3 =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6" y="3766805"/>
                <a:ext cx="2253343" cy="614655"/>
              </a:xfrm>
              <a:prstGeom prst="rect">
                <a:avLst/>
              </a:prstGeom>
              <a:blipFill>
                <a:blip r:embed="rId5"/>
                <a:stretch>
                  <a:fillRect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52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2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0CBA7F-B898-4405-A784-C3158E8E21AA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2" y="127332"/>
            <a:ext cx="944456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5897217" y="256032"/>
            <a:ext cx="5493555" cy="2927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3.  This rectangle has 4 lines of symmetry.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True or false?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Explain how you know.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b="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074916" y="3417662"/>
                <a:ext cx="5808878" cy="2146081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369</a:t>
                </a:r>
              </a:p>
              <a:p>
                <a:pPr marL="514350" indent="-514350">
                  <a:buAutoNum type="arabicPeriod"/>
                </a:pPr>
                <a:r>
                  <a:rPr lang="en-GB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b="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It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lines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symmetry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16" y="3417662"/>
                <a:ext cx="5808878" cy="214608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58156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992849" y="995630"/>
            <a:ext cx="31020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8,487 ÷ 23 = 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918747" y="3806625"/>
                <a:ext cx="2578665" cy="616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47" y="3806625"/>
                <a:ext cx="2578665" cy="616515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9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1154" y="1226462"/>
            <a:ext cx="2103081" cy="81310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348" y="3798662"/>
            <a:ext cx="2108785" cy="1038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1866BF-4512-426D-B8CA-9ADE9366C6C2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25" y="91895"/>
            <a:ext cx="670301" cy="6631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10162693" y="1127656"/>
            <a:ext cx="1" cy="197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0162693" y="1940761"/>
            <a:ext cx="1" cy="197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 flipV="1">
            <a:off x="9111153" y="1496109"/>
            <a:ext cx="1" cy="197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1219938" y="1496108"/>
            <a:ext cx="1" cy="197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 flipV="1">
            <a:off x="9111153" y="1549750"/>
            <a:ext cx="1" cy="197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1219938" y="1545511"/>
            <a:ext cx="1" cy="197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74917" y="292609"/>
            <a:ext cx="4821764" cy="3471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3. Round the following numbers to the nearest ten: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363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5,209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290.4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235765" y="4144331"/>
                <a:ext cx="4585252" cy="219352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8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13 r 1 or 13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or 13.14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110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a. 360   b. 5,210    c. 290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65" y="4144331"/>
                <a:ext cx="4585252" cy="2193529"/>
              </a:xfrm>
              <a:prstGeom prst="roundRect">
                <a:avLst/>
              </a:prstGeom>
              <a:blipFill>
                <a:blip r:embed="rId4"/>
                <a:stretch>
                  <a:fillRect l="-398" b="-2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48256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73047" y="971417"/>
            <a:ext cx="31423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92 ÷ 7 = 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31423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1,210 ÷ 11 = 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16969" y="971417"/>
            <a:ext cx="44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67181" y="3878875"/>
            <a:ext cx="39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2EEFB-02D0-4491-BD2B-54F7196ACEAB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74" y="127332"/>
            <a:ext cx="1019904" cy="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405573" y="165587"/>
            <a:ext cx="5561094" cy="4248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Sanjeet, Aiden and Amy are saving money to buy tickets for a concert. The tickets cost £300 each.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How much more money do they need to save altogether?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/>
              <a:t>n</a:t>
            </a:r>
            <a:r>
              <a:rPr lang="en-GB" sz="16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3" y="96781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934710" y="4629701"/>
            <a:ext cx="3371289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14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19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£150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86201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3ABA-0901-45BC-9809-5D3C1D94F693}"/>
                  </a:ext>
                </a:extLst>
              </p:cNvPr>
              <p:cNvSpPr txBox="1"/>
              <p:nvPr/>
            </p:nvSpPr>
            <p:spPr>
              <a:xfrm>
                <a:off x="795933" y="942664"/>
                <a:ext cx="2897556" cy="61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x 10 = _________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3ABA-0901-45BC-9809-5D3C1D94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3" y="942664"/>
                <a:ext cx="2897556" cy="616964"/>
              </a:xfrm>
              <a:prstGeom prst="rect">
                <a:avLst/>
              </a:prstGeom>
              <a:blipFill>
                <a:blip r:embed="rId4"/>
                <a:stretch>
                  <a:fillRect l="-3368"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3086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3³ - 2³ = __________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51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5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344" y="2337778"/>
            <a:ext cx="5054092" cy="1871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F68A7-5C17-43FA-A5F3-92DE44D23F86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55" y="4606756"/>
            <a:ext cx="1019904" cy="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2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197985" y="224295"/>
            <a:ext cx="4920589" cy="3204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Insert &lt; &gt; or = in the following calculations.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318838" y="3636194"/>
                <a:ext cx="4508435" cy="282063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484</a:t>
                </a:r>
              </a:p>
              <a:p>
                <a:pPr marL="514350" indent="-514350">
                  <a:buAutoNum type="arabicPeriod"/>
                </a:pPr>
                <a:r>
                  <a:rPr lang="en-GB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>
                  <a:buAutoNum type="arabicPeriod"/>
                </a:pPr>
                <a:endParaRPr lang="en-GB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38" y="3636194"/>
                <a:ext cx="4508435" cy="2820633"/>
              </a:xfrm>
              <a:prstGeom prst="roundRect">
                <a:avLst/>
              </a:prstGeom>
              <a:blipFill>
                <a:blip r:embed="rId4"/>
                <a:stretch>
                  <a:fillRect t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34177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7406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22 x 22 = ________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862258" y="3807010"/>
                <a:ext cx="3466715" cy="615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+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58" y="3807010"/>
                <a:ext cx="3466715" cy="615746"/>
              </a:xfrm>
              <a:prstGeom prst="rect">
                <a:avLst/>
              </a:prstGeom>
              <a:blipFill>
                <a:blip r:embed="rId5"/>
                <a:stretch>
                  <a:fillRect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37610"/>
              </p:ext>
            </p:extLst>
          </p:nvPr>
        </p:nvGraphicFramePr>
        <p:xfrm>
          <a:off x="6853956" y="1393007"/>
          <a:ext cx="36682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82">
                  <a:extLst>
                    <a:ext uri="{9D8B030D-6E8A-4147-A177-3AD203B41FA5}">
                      <a16:colId xmlns:a16="http://schemas.microsoft.com/office/drawing/2014/main" val="394953221"/>
                    </a:ext>
                  </a:extLst>
                </a:gridCol>
                <a:gridCol w="600010">
                  <a:extLst>
                    <a:ext uri="{9D8B030D-6E8A-4147-A177-3AD203B41FA5}">
                      <a16:colId xmlns:a16="http://schemas.microsoft.com/office/drawing/2014/main" val="2868309061"/>
                    </a:ext>
                  </a:extLst>
                </a:gridCol>
                <a:gridCol w="1347178">
                  <a:extLst>
                    <a:ext uri="{9D8B030D-6E8A-4147-A177-3AD203B41FA5}">
                      <a16:colId xmlns:a16="http://schemas.microsoft.com/office/drawing/2014/main" val="2147098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 x 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x 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68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0.5 x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8 x 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6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  <a:r>
                        <a:rPr lang="en-GB" sz="2400" baseline="0" dirty="0"/>
                        <a:t> x 40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 x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8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0.3</a:t>
                      </a:r>
                      <a:r>
                        <a:rPr lang="en-GB" sz="2400" baseline="0" dirty="0"/>
                        <a:t> x 0.7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0.8 x 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187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956" y="5046510"/>
            <a:ext cx="2538278" cy="1348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3929718"/>
            <a:ext cx="800100" cy="3703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74EF63-E14C-430D-99E8-F64FD8F14C16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06" y="127332"/>
            <a:ext cx="842471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7DED-2767-4A2B-95B8-69F7777B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50826"/>
            <a:ext cx="5956300" cy="84021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/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263D-4023-4E62-BEED-AD685425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1343891"/>
            <a:ext cx="10952018" cy="514898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1800" dirty="0"/>
              <a:t>The purpose of this resource is to develop various aspects of test technique, e.g. working at pace and selecting efficient methods, as well as developing understanding of different question types.</a:t>
            </a:r>
          </a:p>
          <a:p>
            <a:r>
              <a:rPr lang="en-GB" sz="1800" dirty="0"/>
              <a:t>Whilst most of the content is from the Year 6 curriculum, questions also include content from Years 3, 4 and 5. This should assist in identifying any gaps in prior learning.</a:t>
            </a:r>
          </a:p>
          <a:p>
            <a:r>
              <a:rPr lang="en-GB" sz="1800" dirty="0"/>
              <a:t>The questions are presented in the style of the DfE KS2 tests, so that pupils become familiar with the format.</a:t>
            </a:r>
          </a:p>
          <a:p>
            <a:r>
              <a:rPr lang="en-GB" sz="1800" dirty="0"/>
              <a:t>The intention is that pupils complete the three questions in three minutes.</a:t>
            </a:r>
          </a:p>
          <a:p>
            <a:r>
              <a:rPr lang="en-GB" sz="1800" dirty="0"/>
              <a:t>The first two challenges model typical questions from the arithmetic paper. </a:t>
            </a:r>
          </a:p>
          <a:p>
            <a:r>
              <a:rPr lang="en-GB" sz="1800" dirty="0"/>
              <a:t>The third challenge is modelled on typical questions from the reasoning paper (which can be answered relatively quickly).</a:t>
            </a:r>
          </a:p>
          <a:p>
            <a:r>
              <a:rPr lang="en-GB" sz="1800" dirty="0"/>
              <a:t>In addition to giving the solutions (which drop down in a fourth box), a discussion on the strategies used is advised. It is important that pupils develop quick decision making as to whether to solve the arithmetic questions mentally, with a few jottings or by using a standard written method. There is also merit in discussing the requirements of different question types and strategies to support pupils in answering them, e.g. teaching the process of elimination as a strategy for answering multiple choice questions.</a:t>
            </a:r>
          </a:p>
          <a:p>
            <a:r>
              <a:rPr lang="en-GB" sz="1800" dirty="0"/>
              <a:t>For questions such as ‘Tick two’ or ‘Circle the number’, it is suggested that pupils record it in their books or on a whiteboard, so that they are practising the format of these question types; the adult can then identify where the question type may be a barrier to learning.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2A463-F558-4C84-B41F-78B1712048C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3" y="113538"/>
            <a:ext cx="1036418" cy="1151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BBF60-2E15-4DFD-BA7C-C8430F55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58" y="308852"/>
            <a:ext cx="1081484" cy="7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6" y="3878875"/>
            <a:ext cx="4696715" cy="25779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2,921.3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96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34,207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326034" y="143937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2,635 + 286.3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3" y="3885049"/>
            <a:ext cx="35474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3 x 8 x 4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64A0C6-112A-47D7-B462-B8209480F304}"/>
              </a:ext>
            </a:extLst>
          </p:cNvPr>
          <p:cNvSpPr/>
          <p:nvPr/>
        </p:nvSpPr>
        <p:spPr>
          <a:xfrm>
            <a:off x="6279899" y="682860"/>
            <a:ext cx="4696715" cy="25779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prstClr val="black"/>
                </a:solidFill>
              </a:rPr>
              <a:t>Write the following number in digits: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Thirty four thousand, two hundred and seven.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800A31-7E4B-4F4D-91CE-B22BEFBC533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74" y="127332"/>
            <a:ext cx="1019904" cy="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6000" y="919627"/>
            <a:ext cx="4585252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Calculate the following, leaving your answer in Roman Numerals.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MMCIV – MDIX = __________</a:t>
            </a:r>
            <a:endParaRPr lang="en-GB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7" y="3878875"/>
            <a:ext cx="4585252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4.2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5,040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DXCV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58127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38152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400" dirty="0"/>
              <a:t>___________ = 5,000 + 40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1028851"/>
            <a:ext cx="22533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0.7 x 6 =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EBEFBC-2627-48B4-A16E-70AB5EF3ED6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74" y="127332"/>
            <a:ext cx="1019904" cy="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800345-06D1-4C43-9C85-F16F553AD094}"/>
                  </a:ext>
                </a:extLst>
              </p:cNvPr>
              <p:cNvSpPr/>
              <p:nvPr/>
            </p:nvSpPr>
            <p:spPr>
              <a:xfrm>
                <a:off x="6140192" y="457200"/>
                <a:ext cx="5198314" cy="29718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3. Which is greater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Explain how you know. Use the diagram to help you. </a:t>
                </a:r>
                <a:endParaRPr lang="en-GB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800345-06D1-4C43-9C85-F16F553AD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92" y="457200"/>
                <a:ext cx="5198314" cy="2971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166357" y="3665857"/>
                <a:ext cx="4585252" cy="290827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4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24,024</a:t>
                </a: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29</a:t>
                </a: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because it is equivalent to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less than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57" y="3665857"/>
                <a:ext cx="4585252" cy="29082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19383" y="122877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3" y="1023675"/>
            <a:ext cx="42750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3,432 x 7 = __________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34560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___________ </a:t>
            </a:r>
            <a:r>
              <a:rPr lang="en-GB" sz="2400" dirty="0"/>
              <a:t>= 2² + 3² + 4²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8630"/>
              </p:ext>
            </p:extLst>
          </p:nvPr>
        </p:nvGraphicFramePr>
        <p:xfrm>
          <a:off x="6758264" y="2901291"/>
          <a:ext cx="36475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928">
                  <a:extLst>
                    <a:ext uri="{9D8B030D-6E8A-4147-A177-3AD203B41FA5}">
                      <a16:colId xmlns:a16="http://schemas.microsoft.com/office/drawing/2014/main" val="548658144"/>
                    </a:ext>
                  </a:extLst>
                </a:gridCol>
                <a:gridCol w="607928">
                  <a:extLst>
                    <a:ext uri="{9D8B030D-6E8A-4147-A177-3AD203B41FA5}">
                      <a16:colId xmlns:a16="http://schemas.microsoft.com/office/drawing/2014/main" val="976716601"/>
                    </a:ext>
                  </a:extLst>
                </a:gridCol>
                <a:gridCol w="607928">
                  <a:extLst>
                    <a:ext uri="{9D8B030D-6E8A-4147-A177-3AD203B41FA5}">
                      <a16:colId xmlns:a16="http://schemas.microsoft.com/office/drawing/2014/main" val="2502449807"/>
                    </a:ext>
                  </a:extLst>
                </a:gridCol>
                <a:gridCol w="607928">
                  <a:extLst>
                    <a:ext uri="{9D8B030D-6E8A-4147-A177-3AD203B41FA5}">
                      <a16:colId xmlns:a16="http://schemas.microsoft.com/office/drawing/2014/main" val="355407501"/>
                    </a:ext>
                  </a:extLst>
                </a:gridCol>
                <a:gridCol w="607928">
                  <a:extLst>
                    <a:ext uri="{9D8B030D-6E8A-4147-A177-3AD203B41FA5}">
                      <a16:colId xmlns:a16="http://schemas.microsoft.com/office/drawing/2014/main" val="973121814"/>
                    </a:ext>
                  </a:extLst>
                </a:gridCol>
                <a:gridCol w="607928">
                  <a:extLst>
                    <a:ext uri="{9D8B030D-6E8A-4147-A177-3AD203B41FA5}">
                      <a16:colId xmlns:a16="http://schemas.microsoft.com/office/drawing/2014/main" val="1026254738"/>
                    </a:ext>
                  </a:extLst>
                </a:gridCol>
              </a:tblGrid>
              <a:tr h="3615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8062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60601"/>
              </p:ext>
            </p:extLst>
          </p:nvPr>
        </p:nvGraphicFramePr>
        <p:xfrm>
          <a:off x="6758262" y="2322199"/>
          <a:ext cx="36475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14">
                  <a:extLst>
                    <a:ext uri="{9D8B030D-6E8A-4147-A177-3AD203B41FA5}">
                      <a16:colId xmlns:a16="http://schemas.microsoft.com/office/drawing/2014/main" val="548658144"/>
                    </a:ext>
                  </a:extLst>
                </a:gridCol>
                <a:gridCol w="729514">
                  <a:extLst>
                    <a:ext uri="{9D8B030D-6E8A-4147-A177-3AD203B41FA5}">
                      <a16:colId xmlns:a16="http://schemas.microsoft.com/office/drawing/2014/main" val="2502449807"/>
                    </a:ext>
                  </a:extLst>
                </a:gridCol>
                <a:gridCol w="729514">
                  <a:extLst>
                    <a:ext uri="{9D8B030D-6E8A-4147-A177-3AD203B41FA5}">
                      <a16:colId xmlns:a16="http://schemas.microsoft.com/office/drawing/2014/main" val="355407501"/>
                    </a:ext>
                  </a:extLst>
                </a:gridCol>
                <a:gridCol w="729514">
                  <a:extLst>
                    <a:ext uri="{9D8B030D-6E8A-4147-A177-3AD203B41FA5}">
                      <a16:colId xmlns:a16="http://schemas.microsoft.com/office/drawing/2014/main" val="973121814"/>
                    </a:ext>
                  </a:extLst>
                </a:gridCol>
                <a:gridCol w="729514">
                  <a:extLst>
                    <a:ext uri="{9D8B030D-6E8A-4147-A177-3AD203B41FA5}">
                      <a16:colId xmlns:a16="http://schemas.microsoft.com/office/drawing/2014/main" val="1026254738"/>
                    </a:ext>
                  </a:extLst>
                </a:gridCol>
              </a:tblGrid>
              <a:tr h="282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8062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24DA8BC-0754-45C4-B5F2-7B520149D1BA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05" y="84167"/>
            <a:ext cx="751469" cy="83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57141" y="161837"/>
            <a:ext cx="5434584" cy="3440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Calculate the </a:t>
            </a:r>
            <a:r>
              <a:rPr lang="en-GB" sz="2400" b="1" dirty="0">
                <a:solidFill>
                  <a:schemeClr val="tx1"/>
                </a:solidFill>
              </a:rPr>
              <a:t>perimeter </a:t>
            </a:r>
            <a:r>
              <a:rPr lang="en-GB" sz="2400" dirty="0">
                <a:solidFill>
                  <a:schemeClr val="tx1"/>
                </a:solidFill>
              </a:rPr>
              <a:t>and </a:t>
            </a:r>
            <a:r>
              <a:rPr lang="en-GB" sz="2400" b="1" dirty="0">
                <a:solidFill>
                  <a:schemeClr val="tx1"/>
                </a:solidFill>
              </a:rPr>
              <a:t>area</a:t>
            </a:r>
            <a:r>
              <a:rPr lang="en-GB" sz="2400" dirty="0">
                <a:solidFill>
                  <a:schemeClr val="tx1"/>
                </a:solidFill>
              </a:rPr>
              <a:t> of this shape.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 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61837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32704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1.34 x ______ = 1,340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771521" y="3768508"/>
                <a:ext cx="2253343" cy="61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1" y="3768508"/>
                <a:ext cx="2253343" cy="616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53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46158"/>
            <a:ext cx="42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155340" y="3878875"/>
                <a:ext cx="4585252" cy="257795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1,000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or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GB" sz="2400" dirty="0">
                    <a:solidFill>
                      <a:schemeClr val="tx1"/>
                    </a:solidFill>
                  </a:rPr>
                  <a:t>Perimeter = 15m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       Area = 17.5m² 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340" y="3878875"/>
                <a:ext cx="4585252" cy="2577952"/>
              </a:xfrm>
              <a:prstGeom prst="roundRect">
                <a:avLst/>
              </a:prstGeom>
              <a:blipFill>
                <a:blip r:embed="rId5"/>
                <a:stretch>
                  <a:fillRect t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341323" y="1790142"/>
            <a:ext cx="2621917" cy="1489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341324" y="952732"/>
            <a:ext cx="2621917" cy="84145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2375" y="2262794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1169" y="3255338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70909" y="1033585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17470" y="1768208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63240" y="2281518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4706" y="1049024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2m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>
            <a:off x="8652281" y="952732"/>
            <a:ext cx="2" cy="815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15431" y="1240185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49504" y="1033585"/>
            <a:ext cx="85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drawn to scale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C48727-5F9A-4648-95BC-41F88EB903AF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6" y="127332"/>
            <a:ext cx="608171" cy="6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5986962" y="147115"/>
            <a:ext cx="5432419" cy="4717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3.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The thermometers below show the temperatures of a greenhouse at different times during the day. How much hotter is the temperature (°c) at 2:00pm than 10:00 am?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960370" y="4985449"/>
            <a:ext cx="3212774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33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35°c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86201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231 x 0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6 + 9 x 3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423" r="36228" b="4968"/>
          <a:stretch/>
        </p:blipFill>
        <p:spPr>
          <a:xfrm>
            <a:off x="6603075" y="1954527"/>
            <a:ext cx="1004191" cy="2822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4572" r="33612" b="5021"/>
          <a:stretch/>
        </p:blipFill>
        <p:spPr>
          <a:xfrm>
            <a:off x="8636360" y="1954527"/>
            <a:ext cx="1036140" cy="2822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0721" y="3035612"/>
            <a:ext cx="109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10:00am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2988" y="2996203"/>
            <a:ext cx="111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2:00pm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9146322" y="2377237"/>
            <a:ext cx="316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871980B-771C-445C-B659-0C1C798A979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18" y="34914"/>
            <a:ext cx="790721" cy="7078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3C4A3-7FE6-4B71-8C3B-A85FCE0B5194}"/>
              </a:ext>
            </a:extLst>
          </p:cNvPr>
          <p:cNvCxnSpPr/>
          <p:nvPr/>
        </p:nvCxnSpPr>
        <p:spPr>
          <a:xfrm>
            <a:off x="7105170" y="3365535"/>
            <a:ext cx="236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5" y="887680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293325" y="424069"/>
            <a:ext cx="4585252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Amy finds a 3-D shape in her attic. She describes it to her brother. “It has 5 faces and some of them are triangular.”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Which two shapes could she be describing? </a:t>
            </a:r>
            <a:endParaRPr lang="en-GB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96000" y="3449482"/>
            <a:ext cx="4742435" cy="3007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298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300 + 0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Rectangular/square-based pyramid or triangular prism.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45773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1,788 ÷ 6 =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41603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1,307</a:t>
            </a:r>
            <a:r>
              <a:rPr lang="en-GB" dirty="0"/>
              <a:t> = </a:t>
            </a:r>
            <a:r>
              <a:rPr lang="en-GB" sz="2400" dirty="0"/>
              <a:t>1,000 +           +            + 7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2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7803" y="3877877"/>
            <a:ext cx="587829" cy="3703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9786" y="3899006"/>
            <a:ext cx="587829" cy="3703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CE012-DEFE-40E8-BC3C-DDEFD0082484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74" y="127332"/>
            <a:ext cx="1019904" cy="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28771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274130" y="448056"/>
            <a:ext cx="4818943" cy="3310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3. Sanjeet collects festival wristbands. He has 4 green wristbands for every 3 blue wristbands.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Sanjeet has 18 blue wristbands. How many green wristbands does he have?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en-GB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499418" y="3885215"/>
            <a:ext cx="4134678" cy="24121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575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210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24 green wristbands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428624" y="113733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3" y="1023675"/>
            <a:ext cx="36257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25% x 2,300 = 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853493" y="3799105"/>
                <a:ext cx="2253343" cy="615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/>
                  <a:t>x 490 </a:t>
                </a:r>
                <a:r>
                  <a:rPr lang="en-GB" dirty="0"/>
                  <a:t>=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93" y="3799105"/>
                <a:ext cx="2253343" cy="61523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4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F30346-6CE3-4531-A2CF-7A77EA80E2FE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74" y="127332"/>
            <a:ext cx="1019904" cy="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>
              <a:lumMod val="10000"/>
            </a:schemeClr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1079</Words>
  <Application>Microsoft Office PowerPoint</Application>
  <PresentationFormat>Widescreen</PresentationFormat>
  <Paragraphs>227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1_Office Theme</vt:lpstr>
      <vt:lpstr>Mathematics 12 weeks of 3 in 3 </vt:lpstr>
      <vt:lpstr>Teachers’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Meadows</dc:creator>
  <cp:lastModifiedBy>Kieran Jessup</cp:lastModifiedBy>
  <cp:revision>331</cp:revision>
  <dcterms:created xsi:type="dcterms:W3CDTF">2018-01-02T19:54:05Z</dcterms:created>
  <dcterms:modified xsi:type="dcterms:W3CDTF">2024-08-28T19:50:38Z</dcterms:modified>
</cp:coreProperties>
</file>