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2" r:id="rId2"/>
    <p:sldId id="262" r:id="rId3"/>
    <p:sldId id="256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cy Barrett" initials="TB" lastIdx="49" clrIdx="0">
    <p:extLst>
      <p:ext uri="{19B8F6BF-5375-455C-9EA6-DF929625EA0E}">
        <p15:presenceInfo xmlns:p15="http://schemas.microsoft.com/office/powerpoint/2012/main" userId="876c388943888a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32" autoAdjust="0"/>
    <p:restoredTop sz="0" autoAdjust="0"/>
  </p:normalViewPr>
  <p:slideViewPr>
    <p:cSldViewPr snapToGrid="0">
      <p:cViewPr varScale="1">
        <p:scale>
          <a:sx n="86" d="100"/>
          <a:sy n="86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A5BB3-19B3-5C4F-BB4C-0B02FC34DEB3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90F38-7028-2147-A855-E6834EACE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8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49C66-618E-4F90-AABB-43BBDAA87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FB69C-2BD1-45F0-8716-B08413BD3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1B1DE-D153-4B87-BD6D-11902FD5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3350A-9D12-486A-B456-D247B6E3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2D7E5-FFDB-4A12-B909-CF15A544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37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86EE-BC88-4A30-A98D-045EAC99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E2BC-D5C6-4BF9-95ED-0BAB05955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3E249-3059-4918-B844-A65336D6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4E13D-5BEB-4453-8E28-701F33F3F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CE84B-CA44-4838-82F8-818208BE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3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D738D-0EE2-44D7-B491-70B7DB5AA9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CB9A2-CCC7-4C39-80F7-19EB1F6DF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91AF-7601-475D-A234-4EEFBCCD7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7ED06-969E-4043-92C8-20C24DE0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F7BE4-66AD-4124-8857-C5FFCF929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72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DACC-EEF6-466B-A549-E58D4D7E3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3D6C8-2EF9-48C0-83DD-86BB9107B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79BD-BE1B-42ED-BA89-5FAE904A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C70DA-38BC-48E7-823C-4415D0ED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BCD59-94F1-44E2-B30B-8BC8A0A19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71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76A95-40B8-4202-A4D9-9A62C5D6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8DE2E-A8BD-4606-B0AD-D480DB360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AB758-33E6-49DF-8644-8A23147F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6377C-A6B9-4F99-9869-D5AF984B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B3791-B932-4302-8B06-B7A845D5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77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5598-4446-4D77-BD96-628CA3CB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6B80D-19A3-4DC2-8B12-6176B2FA0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46D25-36C3-4B5E-88AC-0B405AB69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E489C-DAD9-4B7D-88CE-1DF5E985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C3FA4-FB34-4777-95B2-14EC021C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F38FA-9378-43B9-A7FD-DC910B89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23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BCE56-6B75-4FD5-9C90-7553FFF9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23FA4-C104-488D-B4D8-0326CC7AE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D2844-425A-4635-91DA-912EDF1E9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7EB60A-1186-459B-A30A-B9705E6F6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C7D5F1-424F-48F6-970D-C5A8F8236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195EF6-38C2-4E39-9305-793294A3A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0C3624-0D48-4A68-9667-38774BB6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23EFEF-FC78-4AD6-BB58-0060BBBA9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97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5B9E3-D637-44B2-9358-DFA869C39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0427F7-923C-41A0-8382-D2D9295C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C36A7-12C7-46AD-8A55-F70F6DFF3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D558E-4753-4295-B7A2-ED077B4C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83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158E8F-7425-43A7-9D51-71A2A1293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35491E-55CD-4B82-8ECB-111875CF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EE6B7-5764-47DC-B8A3-ECBA593A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0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6A90E-4E22-436E-9EEB-29B6E311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E993E-EFE4-4113-9C56-59D7E6FA8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578EB-3F05-4185-B37E-43598D2DD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79E4C-32CE-4D3D-94E7-0399076B9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C3F4F-C972-4A4B-A325-8FEE406C2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22093-16DF-44D5-9564-AF11F99EC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412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C5B9-7F79-4D80-A7C7-C100F932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7CC71-C349-4212-8387-FBB3923C6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182ED8-DF8C-435F-B848-1EBC041CC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EC4B2-D70D-4FD3-9AFA-B1B98F20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F62F2-B10C-4FA5-9B67-DC930805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4082C-AE2E-4BE8-83A0-A153BA36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59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923F4-F954-4EC4-884A-94D8BE5F4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08ADA-7185-481C-B632-99871AC70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8BD53-973B-4F91-873A-209DEF697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10C8D-359A-45A8-9823-4B426291E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89D1-1D81-49C8-9F10-7F915390B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8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tm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tm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79496"/>
            <a:ext cx="9144000" cy="149533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Mathematics </a:t>
            </a:r>
            <a:br>
              <a:rPr lang="en-GB" b="1" dirty="0">
                <a:solidFill>
                  <a:schemeClr val="accent2"/>
                </a:solidFill>
              </a:rPr>
            </a:br>
            <a:r>
              <a:rPr lang="en-GB" b="1" dirty="0">
                <a:solidFill>
                  <a:schemeClr val="accent2"/>
                </a:solidFill>
              </a:rPr>
              <a:t>12 weeks of 3 in 3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35753"/>
            <a:ext cx="9144000" cy="736880"/>
          </a:xfrm>
        </p:spPr>
        <p:txBody>
          <a:bodyPr/>
          <a:lstStyle/>
          <a:p>
            <a:r>
              <a:rPr lang="en-GB" sz="4400" dirty="0">
                <a:solidFill>
                  <a:schemeClr val="accent2"/>
                </a:solidFill>
              </a:rPr>
              <a:t>Year 6</a:t>
            </a:r>
            <a:endParaRPr lang="en-US" sz="44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33700" y="4856698"/>
            <a:ext cx="6324600" cy="1262748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en-GB" sz="1000" dirty="0"/>
              <a:t>This resource is strictly for the use of member schools for as long as they remain members of The </a:t>
            </a:r>
            <a:r>
              <a:rPr lang="en-GB" sz="1000" dirty="0" err="1"/>
              <a:t>PiXL</a:t>
            </a:r>
            <a:r>
              <a:rPr lang="en-GB" sz="1000" dirty="0"/>
              <a:t> Club. It may not be copied, sold nor transferred to a third party or used by the school after membership ceases. Until such time it may be freely used within the member school.</a:t>
            </a:r>
          </a:p>
          <a:p>
            <a:pPr algn="ctr" fontAlgn="base"/>
            <a:r>
              <a:rPr lang="en-GB" sz="1000" dirty="0"/>
              <a:t>All opinions and contributions are those of the authors. The contents of this resource are not connected with nor endorsed by any other company, organisation or institution.</a:t>
            </a:r>
          </a:p>
          <a:p>
            <a:pPr algn="ctr" fontAlgn="base"/>
            <a:r>
              <a:rPr lang="en-GB" sz="1000" dirty="0" err="1"/>
              <a:t>PiXL</a:t>
            </a:r>
            <a:r>
              <a:rPr lang="en-GB" sz="1000" dirty="0"/>
              <a:t> Club Ltd endeavour to trace and contact copyright owners. If there are any inadvertent omissions or errors in the acknowledgements or usage, this is unintended and </a:t>
            </a:r>
            <a:r>
              <a:rPr lang="en-GB" sz="1000" dirty="0" err="1"/>
              <a:t>PiXL</a:t>
            </a:r>
            <a:r>
              <a:rPr lang="en-GB" sz="1000" dirty="0"/>
              <a:t> will remedy these on written notification.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9247" y="4038696"/>
            <a:ext cx="3478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Commissioned by The </a:t>
            </a:r>
            <a:r>
              <a:rPr lang="en-US" sz="1600" dirty="0" err="1"/>
              <a:t>PiXL</a:t>
            </a:r>
            <a:r>
              <a:rPr lang="en-US" sz="1600" dirty="0"/>
              <a:t> Club Ltd.</a:t>
            </a:r>
          </a:p>
          <a:p>
            <a:pPr algn="ctr"/>
            <a:r>
              <a:rPr lang="en-US" sz="1600" dirty="0"/>
              <a:t>January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4447" y="6239435"/>
            <a:ext cx="3783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© Copyright The </a:t>
            </a:r>
            <a:r>
              <a:rPr lang="en-GB" sz="1600" dirty="0" err="1"/>
              <a:t>PiXL</a:t>
            </a:r>
            <a:r>
              <a:rPr lang="en-GB" sz="1600" dirty="0"/>
              <a:t> Club Limited, 2018</a:t>
            </a:r>
            <a:r>
              <a:rPr lang="en-US" sz="1600" dirty="0">
                <a:effectLst/>
              </a:rPr>
              <a:t> 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64220"/>
            <a:ext cx="1195323" cy="803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38CD9E-900A-46CB-9AE4-4E909240DE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43" y="368526"/>
            <a:ext cx="1284605" cy="141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12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/>
              <p:nvPr/>
            </p:nvSpPr>
            <p:spPr>
              <a:xfrm>
                <a:off x="6096000" y="919627"/>
                <a:ext cx="5279136" cy="2647526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3. Harry had 150 sweets in a jar. He removed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f the sweets to save for himself. Of the remaining sweets, he gave his friend 35%. How many sweets were </a:t>
                </a:r>
                <a:r>
                  <a:rPr lang="en-GB" sz="2400" b="1" dirty="0">
                    <a:solidFill>
                      <a:schemeClr val="tx1"/>
                    </a:solidFill>
                  </a:rPr>
                  <a:t>left</a:t>
                </a:r>
                <a:r>
                  <a:rPr lang="en-GB" sz="2400" dirty="0">
                    <a:solidFill>
                      <a:schemeClr val="tx1"/>
                    </a:solidFill>
                  </a:rPr>
                  <a:t> in the jar? </a:t>
                </a:r>
                <a:endParaRPr lang="en-GB" sz="1600" dirty="0"/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919627"/>
                <a:ext cx="5279136" cy="264752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074917" y="3878874"/>
                <a:ext cx="4585252" cy="2238461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56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 or an equivalent fraction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78 sweets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7" y="3878874"/>
                <a:ext cx="4585252" cy="2238461"/>
              </a:xfrm>
              <a:prstGeom prst="roundRect">
                <a:avLst/>
              </a:prstGeom>
              <a:blipFill rotWithShape="0">
                <a:blip r:embed="rId5"/>
                <a:stretch>
                  <a:fillRect l="-398" t="-5962" b="-113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108 - ____ = 26 x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95934" y="3878875"/>
                <a:ext cx="2253343" cy="4840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dirty="0"/>
                  <a:t> ÷ 3 =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4" y="3878875"/>
                <a:ext cx="2253343" cy="484043"/>
              </a:xfrm>
              <a:prstGeom prst="rect">
                <a:avLst/>
              </a:prstGeom>
              <a:blipFill rotWithShape="0">
                <a:blip r:embed="rId6"/>
                <a:stretch>
                  <a:fillRect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95191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/>
              <p:nvPr/>
            </p:nvSpPr>
            <p:spPr>
              <a:xfrm>
                <a:off x="6095999" y="256032"/>
                <a:ext cx="5787795" cy="342807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000" dirty="0">
                  <a:solidFill>
                    <a:schemeClr val="tx1"/>
                  </a:solidFill>
                </a:endParaRPr>
              </a:p>
              <a:p>
                <a:r>
                  <a:rPr lang="en-GB" sz="2000" dirty="0">
                    <a:solidFill>
                      <a:schemeClr val="tx1"/>
                    </a:solidFill>
                  </a:rPr>
                  <a:t>3. </a:t>
                </a:r>
                <a:r>
                  <a:rPr lang="en-GB" sz="2000" b="1" dirty="0">
                    <a:solidFill>
                      <a:schemeClr val="tx1"/>
                    </a:solidFill>
                  </a:rPr>
                  <a:t>Tick</a:t>
                </a:r>
                <a:r>
                  <a:rPr lang="en-GB" sz="2000" dirty="0">
                    <a:solidFill>
                      <a:schemeClr val="tx1"/>
                    </a:solidFill>
                  </a:rPr>
                  <a:t> all of the options that are equivalent to 0.4.</a:t>
                </a:r>
              </a:p>
              <a:p>
                <a:endParaRPr lang="en-GB" sz="2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2000" dirty="0">
                    <a:solidFill>
                      <a:schemeClr val="tx1"/>
                    </a:solidFill>
                  </a:rPr>
                  <a:t>4%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000" dirty="0">
                    <a:solidFill>
                      <a:schemeClr val="tx1"/>
                    </a:solidFill>
                  </a:rPr>
                  <a:t>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m:rPr>
                        <m:nor/>
                      </m:rPr>
                      <a:rPr lang="en-GB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     </m:t>
                    </m:r>
                    <m:r>
                      <m:rPr>
                        <m:nor/>
                      </m:rPr>
                      <a:rPr lang="en-GB" sz="2000" dirty="0">
                        <a:solidFill>
                          <a:schemeClr val="tx1"/>
                        </a:solidFill>
                      </a:rPr>
                      <m:t>40%</m:t>
                    </m:r>
                  </m:oMath>
                </a14:m>
                <a:r>
                  <a:rPr lang="en-GB" sz="2000" dirty="0">
                    <a:solidFill>
                      <a:schemeClr val="tx1"/>
                    </a:solidFill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  <a:p>
                <a:endParaRPr lang="en-GB" sz="2000" dirty="0">
                  <a:solidFill>
                    <a:schemeClr val="tx1"/>
                  </a:solidFill>
                </a:endParaRPr>
              </a:p>
              <a:p>
                <a:endParaRPr lang="en-GB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endParaRPr lang="en-GB" dirty="0">
                  <a:solidFill>
                    <a:schemeClr val="tx1"/>
                  </a:solidFill>
                </a:endParaRPr>
              </a:p>
              <a:p>
                <a:endParaRPr lang="en-GB" sz="1400" dirty="0">
                  <a:solidFill>
                    <a:schemeClr val="tx1"/>
                  </a:solidFill>
                </a:endParaRPr>
              </a:p>
              <a:p>
                <a:endParaRPr lang="en-GB" sz="2000" dirty="0">
                  <a:solidFill>
                    <a:schemeClr val="tx1"/>
                  </a:solidFill>
                </a:endParaRPr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256032"/>
                <a:ext cx="5787795" cy="342807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074916" y="3878874"/>
                <a:ext cx="4605275" cy="2110445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£140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60 reminder 3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and 40%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6" y="3878874"/>
                <a:ext cx="4605275" cy="2110445"/>
              </a:xfrm>
              <a:prstGeom prst="roundRect">
                <a:avLst/>
              </a:prstGeom>
              <a:blipFill>
                <a:blip r:embed="rId5"/>
                <a:stretch>
                  <a:fillRect l="-528" b="-8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 = 35% of £400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843 ÷ 14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032910" y="2007948"/>
            <a:ext cx="502920" cy="38577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87316" y="2007948"/>
            <a:ext cx="502920" cy="38577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62607" y="1970068"/>
            <a:ext cx="502920" cy="38577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73058" y="1970067"/>
            <a:ext cx="502920" cy="38577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18652" y="1980270"/>
            <a:ext cx="502920" cy="38577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6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74916" y="292608"/>
            <a:ext cx="5638547" cy="40873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Calculate the </a:t>
            </a:r>
            <a:r>
              <a:rPr lang="en-GB" sz="2400" b="1" dirty="0">
                <a:solidFill>
                  <a:schemeClr val="tx1"/>
                </a:solidFill>
              </a:rPr>
              <a:t>perimeter and area </a:t>
            </a:r>
            <a:r>
              <a:rPr lang="en-GB" sz="2400" dirty="0">
                <a:solidFill>
                  <a:schemeClr val="tx1"/>
                </a:solidFill>
              </a:rPr>
              <a:t>of this shape.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142034" y="4480560"/>
                <a:ext cx="4585252" cy="2193529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1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800" dirty="0">
                  <a:solidFill>
                    <a:schemeClr val="tx1"/>
                  </a:solidFill>
                </a:endParaRP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100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P=1,056cm    A=61,700cm²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034" y="4480560"/>
                <a:ext cx="4585252" cy="2193529"/>
              </a:xfrm>
              <a:prstGeom prst="roundRect">
                <a:avLst/>
              </a:prstGeom>
              <a:blipFill rotWithShape="0">
                <a:blip r:embed="rId4"/>
                <a:stretch>
                  <a:fillRect l="-398" t="-7182" b="-124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88E3ABA-0901-45BC-9809-5D3C1D94F693}"/>
                  </a:ext>
                </a:extLst>
              </p:cNvPr>
              <p:cNvSpPr txBox="1"/>
              <p:nvPr/>
            </p:nvSpPr>
            <p:spPr>
              <a:xfrm>
                <a:off x="873047" y="971417"/>
                <a:ext cx="2253343" cy="485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/>
                  <a:t> =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88E3ABA-0901-45BC-9809-5D3C1D94F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47" y="971417"/>
                <a:ext cx="2253343" cy="485197"/>
              </a:xfrm>
              <a:prstGeom prst="rect">
                <a:avLst/>
              </a:prstGeom>
              <a:blipFill rotWithShape="0">
                <a:blip r:embed="rId5"/>
                <a:stretch>
                  <a:fillRect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72.9 x _____ = 7,290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948" y="1241379"/>
            <a:ext cx="4000500" cy="27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9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322701" y="919627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Paula bought bags of crisps in a range of flavours. For every 4 bags of crisps she bought, 3 were salt and vinegar. Altogether she had 18 packs of salt and vinegar. </a:t>
            </a:r>
            <a:r>
              <a:rPr lang="en-GB" sz="2400" b="1" dirty="0">
                <a:solidFill>
                  <a:schemeClr val="tx1"/>
                </a:solidFill>
              </a:rPr>
              <a:t>How many </a:t>
            </a:r>
            <a:r>
              <a:rPr lang="en-GB" sz="2400" dirty="0">
                <a:solidFill>
                  <a:schemeClr val="tx1"/>
                </a:solidFill>
              </a:rPr>
              <a:t>bags of crisps did Paula buy?</a:t>
            </a:r>
            <a:endParaRPr lang="en-GB" sz="16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7" y="3878875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1,000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141,027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24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0.9 x ____ = 900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4,863 x 29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66095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5999" y="265177"/>
            <a:ext cx="4895089" cy="2487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3. On the next slide.</a:t>
            </a:r>
            <a:endParaRPr lang="en-GB" sz="36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235765" y="3590144"/>
                <a:ext cx="4585252" cy="220809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118.81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 or an equivalent fraction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765" y="3590144"/>
                <a:ext cx="4585252" cy="2208093"/>
              </a:xfrm>
              <a:prstGeom prst="roundRect">
                <a:avLst/>
              </a:prstGeom>
              <a:blipFill rotWithShape="0">
                <a:blip r:embed="rId4"/>
                <a:stretch>
                  <a:fillRect l="-265" b="-21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157.5 – 38.69 =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95934" y="3878875"/>
                <a:ext cx="2253343" cy="48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_____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dirty="0"/>
                  <a:t> x 6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4" y="3878875"/>
                <a:ext cx="2253343" cy="484300"/>
              </a:xfrm>
              <a:prstGeom prst="rect">
                <a:avLst/>
              </a:prstGeom>
              <a:blipFill rotWithShape="0">
                <a:blip r:embed="rId5"/>
                <a:stretch>
                  <a:fillRect l="-2439"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321991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5999" y="265176"/>
            <a:ext cx="5787795" cy="39959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3. This graph shows the temperature from 2am to 3pm on a cold day.</a:t>
            </a:r>
            <a:endParaRPr lang="en-GB" sz="28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pPr marL="457200" indent="-457200">
              <a:buAutoNum type="alphaLcParenR"/>
            </a:pPr>
            <a:r>
              <a:rPr lang="en-GB" sz="2400" dirty="0">
                <a:solidFill>
                  <a:schemeClr val="tx1"/>
                </a:solidFill>
              </a:rPr>
              <a:t>How many degrees </a:t>
            </a:r>
            <a:r>
              <a:rPr lang="en-GB" sz="2400" b="1" dirty="0">
                <a:solidFill>
                  <a:schemeClr val="tx1"/>
                </a:solidFill>
              </a:rPr>
              <a:t>warmer</a:t>
            </a:r>
            <a:r>
              <a:rPr lang="en-GB" sz="2400" dirty="0">
                <a:solidFill>
                  <a:schemeClr val="tx1"/>
                </a:solidFill>
              </a:rPr>
              <a:t> was it at 1pm than at 6am?</a:t>
            </a:r>
          </a:p>
          <a:p>
            <a:pPr marL="457200" indent="-457200">
              <a:buAutoNum type="alphaLcParenR"/>
            </a:pP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b) At 9pm the temperature was 6 degrees warmer than at 3am. What was the </a:t>
            </a:r>
            <a:r>
              <a:rPr lang="en-GB" sz="2400" b="1" dirty="0">
                <a:solidFill>
                  <a:schemeClr val="tx1"/>
                </a:solidFill>
              </a:rPr>
              <a:t>temperature</a:t>
            </a:r>
            <a:r>
              <a:rPr lang="en-GB" sz="2400" dirty="0">
                <a:solidFill>
                  <a:schemeClr val="tx1"/>
                </a:solidFill>
              </a:rPr>
              <a:t> at 9pm?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187887" y="4852383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</a:t>
            </a:r>
          </a:p>
          <a:p>
            <a:r>
              <a:rPr lang="en-GB" sz="2800" dirty="0">
                <a:solidFill>
                  <a:schemeClr val="tx1"/>
                </a:solidFill>
              </a:rPr>
              <a:t>3a. 9°</a:t>
            </a:r>
          </a:p>
          <a:p>
            <a:r>
              <a:rPr lang="en-GB" sz="2800" dirty="0">
                <a:solidFill>
                  <a:schemeClr val="tx1"/>
                </a:solidFill>
              </a:rPr>
              <a:t>3b. 1°C</a:t>
            </a:r>
          </a:p>
          <a:p>
            <a:pPr marL="514350" indent="-514350">
              <a:buAutoNum type="arabicPeriod"/>
            </a:pPr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12</a:t>
            </a: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" y="765683"/>
            <a:ext cx="6011350" cy="5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7DED-2767-4A2B-95B8-69F7777BD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19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GB" dirty="0"/>
              <a:t>Teachers’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4263D-4023-4E62-BEED-AD685425C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991" y="1343891"/>
            <a:ext cx="10952018" cy="514898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GB" sz="1800" dirty="0"/>
              <a:t>The purpose of this resource is to develop various aspects of test technique, e.g. working at pace and selecting efficient methods, as well as developing understanding of different question types.</a:t>
            </a:r>
          </a:p>
          <a:p>
            <a:r>
              <a:rPr lang="en-GB" sz="1800" dirty="0"/>
              <a:t>Whilst most of the content is from the Year 6 curriculum, questions also include content from Years 3, 4 and 5. This should assist in identifying any gaps in prior learning.</a:t>
            </a:r>
          </a:p>
          <a:p>
            <a:r>
              <a:rPr lang="en-GB" sz="1800" dirty="0"/>
              <a:t>The questions are presented in the style of the DfE KS2 tests, so that pupils become familiar with the format.</a:t>
            </a:r>
          </a:p>
          <a:p>
            <a:r>
              <a:rPr lang="en-GB" sz="1800" dirty="0"/>
              <a:t>The intention is that pupils complete the three questions in three minutes.</a:t>
            </a:r>
          </a:p>
          <a:p>
            <a:r>
              <a:rPr lang="en-GB" sz="1800" dirty="0"/>
              <a:t>The first two challenges model typical questions from the arithmetic paper. </a:t>
            </a:r>
          </a:p>
          <a:p>
            <a:r>
              <a:rPr lang="en-GB" sz="1800" dirty="0"/>
              <a:t>The third challenge is modelled on typical questions from the reasoning paper (which can be answered relatively quickly).</a:t>
            </a:r>
          </a:p>
          <a:p>
            <a:r>
              <a:rPr lang="en-GB" sz="1800" dirty="0"/>
              <a:t>In addition to giving the solutions (which drop down in a fourth box), a discussion on the strategies used is advised. It is important that pupils develop quick decision making as to whether to solve the arithmetic questions mentally, with a few jottings or by using a standard written method. There is also merit in discussing the requirements of different question types and strategies to support pupils in answering them, e.g. teaching the process of elimination as a strategy for answering multiple choice questions.</a:t>
            </a:r>
          </a:p>
          <a:p>
            <a:r>
              <a:rPr lang="en-GB" sz="1800" dirty="0"/>
              <a:t>For questions such as ‘Tick two’ or ‘Circle the number’, it is suggested that pupils record it in their books or on a whiteboard, so that they are practising the format of these question types; the adult can then identify where the question type may be a barrier to learning.</a:t>
            </a:r>
          </a:p>
        </p:txBody>
      </p:sp>
    </p:spTree>
    <p:extLst>
      <p:ext uri="{BB962C8B-B14F-4D97-AF65-F5344CB8AC3E}">
        <p14:creationId xmlns:p14="http://schemas.microsoft.com/office/powerpoint/2010/main" val="191103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6000" y="919627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2800" dirty="0">
              <a:solidFill>
                <a:schemeClr val="tx1"/>
              </a:solidFill>
            </a:endParaRPr>
          </a:p>
          <a:p>
            <a:pPr lvl="0"/>
            <a:endParaRPr lang="en-GB" sz="2800" dirty="0">
              <a:solidFill>
                <a:schemeClr val="tx1"/>
              </a:solidFill>
            </a:endParaRPr>
          </a:p>
          <a:p>
            <a:pPr lvl="0"/>
            <a:r>
              <a:rPr lang="en-GB" sz="2400" dirty="0">
                <a:solidFill>
                  <a:schemeClr val="tx1"/>
                </a:solidFill>
              </a:rPr>
              <a:t>3. </a:t>
            </a:r>
            <a:r>
              <a:rPr lang="en-GB" sz="2400" dirty="0">
                <a:solidFill>
                  <a:prstClr val="black"/>
                </a:solidFill>
              </a:rPr>
              <a:t>Put these numbers in </a:t>
            </a:r>
            <a:r>
              <a:rPr lang="en-GB" sz="2400" b="1" dirty="0">
                <a:solidFill>
                  <a:prstClr val="black"/>
                </a:solidFill>
              </a:rPr>
              <a:t>ascending order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123,546       123,456      1,123,645     132,456 </a:t>
            </a:r>
          </a:p>
          <a:p>
            <a:pPr lvl="0"/>
            <a:endParaRPr lang="en-GB" sz="2400" dirty="0">
              <a:solidFill>
                <a:prstClr val="black"/>
              </a:solidFill>
            </a:endParaRP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_____    _____    _____    _____</a:t>
            </a:r>
          </a:p>
          <a:p>
            <a:pPr lvl="0"/>
            <a:endParaRPr lang="en-GB" sz="1600" dirty="0">
              <a:solidFill>
                <a:prstClr val="white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 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6" y="3878875"/>
            <a:ext cx="4696715" cy="25779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5.6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47,000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123,456   123,546   132,456   1,123,645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0.8 X 7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5474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_______ = 55,000 – 8,000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8499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6000" y="919627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There are 12 children at Paul’s birthday party. Paul’s mum gives them all a drink of juice. Each glass contains 275ml. Paul’s mum has 4 litres of juice. How much juice will she have </a:t>
            </a:r>
            <a:r>
              <a:rPr lang="en-GB" sz="2400" b="1" dirty="0">
                <a:solidFill>
                  <a:schemeClr val="tx1"/>
                </a:solidFill>
              </a:rPr>
              <a:t>left</a:t>
            </a:r>
            <a:r>
              <a:rPr lang="en-GB" sz="2400" dirty="0">
                <a:solidFill>
                  <a:schemeClr val="tx1"/>
                </a:solidFill>
              </a:rPr>
              <a:t>?</a:t>
            </a:r>
            <a:endParaRPr lang="en-GB" sz="16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7" y="3878875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73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2,544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700ml / 0.7l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367278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_______ = 3² + 4³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53 x 48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90642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9048" y="145774"/>
            <a:ext cx="5971032" cy="44920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Here is a coordinate grid with three vertices of a rectangle drawn on it. What are the </a:t>
            </a:r>
            <a:r>
              <a:rPr lang="en-GB" b="1" dirty="0">
                <a:solidFill>
                  <a:schemeClr val="tx1"/>
                </a:solidFill>
              </a:rPr>
              <a:t>coordinates</a:t>
            </a:r>
            <a:r>
              <a:rPr lang="en-GB" dirty="0">
                <a:solidFill>
                  <a:schemeClr val="tx1"/>
                </a:solidFill>
              </a:rPr>
              <a:t> of the fourth vertex?</a:t>
            </a:r>
            <a:r>
              <a:rPr lang="en-GB" dirty="0"/>
              <a:t>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166357" y="4747004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5.027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548,186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(-2,-3)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50.27 ÷ 10 =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4560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________ = 604,293 – 56,107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89" y="250908"/>
            <a:ext cx="3860667" cy="335408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329095" y="1023675"/>
            <a:ext cx="109728" cy="128016"/>
          </a:xfrm>
          <a:prstGeom prst="ellipse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22142" y="1329997"/>
            <a:ext cx="109728" cy="128016"/>
          </a:xfrm>
          <a:prstGeom prst="ellipse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974836" y="2555483"/>
            <a:ext cx="109728" cy="128016"/>
          </a:xfrm>
          <a:prstGeom prst="ellipse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0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57141" y="161837"/>
            <a:ext cx="5434584" cy="34408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</a:rPr>
              <a:t>3. Write the </a:t>
            </a:r>
            <a:r>
              <a:rPr lang="en-GB" sz="2000" b="1" dirty="0">
                <a:solidFill>
                  <a:schemeClr val="tx1"/>
                </a:solidFill>
              </a:rPr>
              <a:t>two missing digits </a:t>
            </a:r>
            <a:r>
              <a:rPr lang="en-GB" sz="2000" dirty="0">
                <a:solidFill>
                  <a:schemeClr val="tx1"/>
                </a:solidFill>
              </a:rPr>
              <a:t>to make this subtraction calculation correct. 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 </a:t>
            </a:r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32704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600 x ______ = 30,000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95934" y="3878875"/>
                <a:ext cx="2253343" cy="484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4" y="3878875"/>
                <a:ext cx="2253343" cy="484620"/>
              </a:xfrm>
              <a:prstGeom prst="rect">
                <a:avLst/>
              </a:prstGeom>
              <a:blipFill rotWithShape="0">
                <a:blip r:embed="rId4"/>
                <a:stretch>
                  <a:fillRect b="-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146" y="1005660"/>
            <a:ext cx="3116574" cy="259707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155340" y="3878875"/>
            <a:ext cx="4585252" cy="2577952"/>
            <a:chOff x="6155340" y="3878875"/>
            <a:chExt cx="4585252" cy="2577952"/>
          </a:xfrm>
        </p:grpSpPr>
        <p:grpSp>
          <p:nvGrpSpPr>
            <p:cNvPr id="5" name="Group 4"/>
            <p:cNvGrpSpPr/>
            <p:nvPr/>
          </p:nvGrpSpPr>
          <p:grpSpPr>
            <a:xfrm>
              <a:off x="6155340" y="3878875"/>
              <a:ext cx="4585252" cy="2577952"/>
              <a:chOff x="6155340" y="3878875"/>
              <a:chExt cx="4585252" cy="257795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: Rounded Corners 14">
                    <a:extLst>
                      <a:ext uri="{FF2B5EF4-FFF2-40B4-BE49-F238E27FC236}">
                        <a16:creationId xmlns:a16="http://schemas.microsoft.com/office/drawing/2014/main" id="{3058043E-51BD-484B-82AF-3AD583A7E82D}"/>
                      </a:ext>
                    </a:extLst>
                  </p:cNvPr>
                  <p:cNvSpPr/>
                  <p:nvPr/>
                </p:nvSpPr>
                <p:spPr>
                  <a:xfrm>
                    <a:off x="6155340" y="3878875"/>
                    <a:ext cx="4585252" cy="2577952"/>
                  </a:xfrm>
                  <a:prstGeom prst="round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GB" sz="2800" u="sng" dirty="0">
                        <a:solidFill>
                          <a:schemeClr val="tx1"/>
                        </a:solidFill>
                      </a:rPr>
                      <a:t>Solutions</a:t>
                    </a:r>
                  </a:p>
                  <a:p>
                    <a:pPr marL="514350" indent="-514350">
                      <a:buAutoNum type="arabicPeriod"/>
                    </a:pPr>
                    <a:r>
                      <a:rPr lang="en-GB" sz="2800" dirty="0">
                        <a:solidFill>
                          <a:schemeClr val="tx1"/>
                        </a:solidFill>
                      </a:rPr>
                      <a:t>50</a:t>
                    </a:r>
                  </a:p>
                  <a:p>
                    <a:pPr marL="514350" indent="-514350">
                      <a:buAutoNum type="arabicPeriod"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37</m:t>
                            </m:r>
                          </m:num>
                          <m:den>
                            <m:r>
                              <a:rPr lang="en-GB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40</m:t>
                            </m:r>
                          </m:den>
                        </m:f>
                      </m:oMath>
                    </a14:m>
                    <a:endParaRPr lang="en-GB" sz="2800" dirty="0">
                      <a:solidFill>
                        <a:schemeClr val="tx1"/>
                      </a:solidFill>
                    </a:endParaRPr>
                  </a:p>
                  <a:p>
                    <a:pPr marL="514350" indent="-514350">
                      <a:buAutoNum type="arabicPeriod"/>
                    </a:pPr>
                    <a:r>
                      <a:rPr lang="en-GB" sz="2800" dirty="0">
                        <a:solidFill>
                          <a:schemeClr val="tx1"/>
                        </a:solidFill>
                      </a:rPr>
                      <a:t>6, 3</a:t>
                    </a:r>
                  </a:p>
                  <a:p>
                    <a:endParaRPr lang="en-GB" sz="28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Rectangle: Rounded Corners 14">
                    <a:extLst>
                      <a:ext uri="{FF2B5EF4-FFF2-40B4-BE49-F238E27FC236}">
                        <a16:creationId xmlns:a16="http://schemas.microsoft.com/office/drawing/2014/main" xmlns="" id="{3058043E-51BD-484B-82AF-3AD583A7E82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55340" y="3878875"/>
                    <a:ext cx="4585252" cy="2577952"/>
                  </a:xfrm>
                  <a:prstGeom prst="round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4" name="Picture 13"/>
              <p:cNvPicPr/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8666" y="4446559"/>
                <a:ext cx="1894326" cy="1914324"/>
              </a:xfrm>
              <a:prstGeom prst="rect">
                <a:avLst/>
              </a:prstGeom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9003500" y="4596441"/>
              <a:ext cx="338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794079" y="5149244"/>
              <a:ext cx="338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62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74917" y="246888"/>
            <a:ext cx="5967731" cy="3320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3. Here is part of the bus timetable from Riverdale to Mott Haven. 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</a:rPr>
              <a:t>How long </a:t>
            </a:r>
            <a:r>
              <a:rPr lang="en-GB" sz="2000" dirty="0">
                <a:solidFill>
                  <a:schemeClr val="tx1"/>
                </a:solidFill>
              </a:rPr>
              <a:t>does it take for the 10:48 bus from Riverdale to reach Mott Haven?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7" y="3878875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154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147.31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46 minutes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1,386 ÷ 9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203.42 – 56.11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972928"/>
            <a:ext cx="5117211" cy="177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293325" y="424069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Erin says, “A triangle has 2 obtuse angles and 1 acute angle.”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she correct? Yes or No?</a:t>
            </a:r>
          </a:p>
          <a:p>
            <a:r>
              <a:rPr lang="en-GB" sz="2400" dirty="0">
                <a:solidFill>
                  <a:schemeClr val="tx1"/>
                </a:solidFill>
              </a:rPr>
              <a:t>Explain how you know.</a:t>
            </a:r>
            <a:endParaRPr lang="en-GB" sz="16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96000" y="3449482"/>
            <a:ext cx="4742435" cy="300734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4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400" dirty="0">
                <a:solidFill>
                  <a:schemeClr val="tx1"/>
                </a:solidFill>
              </a:rPr>
              <a:t>17,250</a:t>
            </a:r>
          </a:p>
          <a:p>
            <a:pPr marL="514350" indent="-514350">
              <a:buAutoNum type="arabicPeriod"/>
            </a:pPr>
            <a:r>
              <a:rPr lang="en-GB" sz="2400" dirty="0">
                <a:solidFill>
                  <a:schemeClr val="tx1"/>
                </a:solidFill>
              </a:rPr>
              <a:t>55</a:t>
            </a:r>
          </a:p>
          <a:p>
            <a:pPr marL="514350" indent="-514350">
              <a:buAutoNum type="arabicPeriod"/>
            </a:pPr>
            <a:r>
              <a:rPr lang="en-GB" sz="2400" dirty="0">
                <a:solidFill>
                  <a:schemeClr val="tx1"/>
                </a:solidFill>
              </a:rPr>
              <a:t>No – the angles in a triangle add up to 180° but obtuse angles have to be bigger than 90 each, so there would be no third vertex.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 = 375 x 46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370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28 + 3 x 9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56301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28771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274131" y="448056"/>
            <a:ext cx="4585252" cy="3310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3. Here is a drawing of a 3D shape.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Complete the sentences.</a:t>
            </a:r>
          </a:p>
          <a:p>
            <a:r>
              <a:rPr lang="en-GB" sz="2000" dirty="0">
                <a:solidFill>
                  <a:schemeClr val="tx1"/>
                </a:solidFill>
              </a:rPr>
              <a:t>There are _________ faces.</a:t>
            </a:r>
          </a:p>
          <a:p>
            <a:r>
              <a:rPr lang="en-GB" sz="2000" dirty="0">
                <a:solidFill>
                  <a:schemeClr val="tx1"/>
                </a:solidFill>
              </a:rPr>
              <a:t>There are _________ vertices.</a:t>
            </a:r>
          </a:p>
          <a:p>
            <a:r>
              <a:rPr lang="en-GB" sz="2000" dirty="0">
                <a:solidFill>
                  <a:schemeClr val="tx1"/>
                </a:solidFill>
              </a:rPr>
              <a:t>There are _________ edges.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 </a:t>
            </a:r>
            <a:endParaRPr lang="en-GB" sz="1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7" y="3878874"/>
            <a:ext cx="4585252" cy="24121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31,959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90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 faces, 6 vertices, 9 edges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795934" y="145774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68523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 = 27,568 + 4,391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95934" y="3878875"/>
                <a:ext cx="2253343" cy="4855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GB" dirty="0"/>
                  <a:t> x 270 =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4" y="3878875"/>
                <a:ext cx="2253343" cy="485518"/>
              </a:xfrm>
              <a:prstGeom prst="rect">
                <a:avLst/>
              </a:prstGeom>
              <a:blipFill rotWithShape="0">
                <a:blip r:embed="rId4"/>
                <a:stretch>
                  <a:fillRect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367309" cy="37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960" y="1023675"/>
            <a:ext cx="1714528" cy="139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bg2">
              <a:lumMod val="10000"/>
            </a:schemeClr>
          </a:solidFill>
        </a:ln>
      </a:spPr>
      <a:bodyPr rtlCol="0" anchor="ctr"/>
      <a:lstStyle>
        <a:defPPr algn="l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1134</Words>
  <Application>Microsoft Office PowerPoint</Application>
  <PresentationFormat>Widescreen</PresentationFormat>
  <Paragraphs>230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Office Theme</vt:lpstr>
      <vt:lpstr>Mathematics  12 weeks of 3 in 3 </vt:lpstr>
      <vt:lpstr>Teachers’ Notes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Meadows</dc:creator>
  <cp:lastModifiedBy>Kieran Jessup</cp:lastModifiedBy>
  <cp:revision>286</cp:revision>
  <dcterms:created xsi:type="dcterms:W3CDTF">2018-01-02T19:54:05Z</dcterms:created>
  <dcterms:modified xsi:type="dcterms:W3CDTF">2024-08-28T19:51:27Z</dcterms:modified>
</cp:coreProperties>
</file>